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63" r:id="rId2"/>
    <p:sldId id="257" r:id="rId3"/>
    <p:sldId id="291" r:id="rId4"/>
    <p:sldId id="292" r:id="rId5"/>
    <p:sldId id="308" r:id="rId6"/>
    <p:sldId id="306" r:id="rId7"/>
    <p:sldId id="307" r:id="rId8"/>
    <p:sldId id="309" r:id="rId9"/>
    <p:sldId id="310" r:id="rId10"/>
    <p:sldId id="275" r:id="rId11"/>
    <p:sldId id="273" r:id="rId12"/>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029" autoAdjust="0"/>
    <p:restoredTop sz="94667" autoAdjust="0"/>
  </p:normalViewPr>
  <p:slideViewPr>
    <p:cSldViewPr>
      <p:cViewPr varScale="1">
        <p:scale>
          <a:sx n="69" d="100"/>
          <a:sy n="69" d="100"/>
        </p:scale>
        <p:origin x="-1440"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DB2B67E8-E49F-48BB-AC2A-63C34BFA587E}" type="datetimeFigureOut">
              <a:rPr lang="ru-RU" smtClean="0"/>
              <a:pPr/>
              <a:t>12.02.2025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0F0D2AC-C5BF-4662-A7B7-5A62CE803B15}"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DB2B67E8-E49F-48BB-AC2A-63C34BFA587E}" type="datetimeFigureOut">
              <a:rPr lang="ru-RU" smtClean="0"/>
              <a:pPr/>
              <a:t>12.02.2025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0F0D2AC-C5BF-4662-A7B7-5A62CE803B15}"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DB2B67E8-E49F-48BB-AC2A-63C34BFA587E}" type="datetimeFigureOut">
              <a:rPr lang="ru-RU" smtClean="0"/>
              <a:pPr/>
              <a:t>12.02.2025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0F0D2AC-C5BF-4662-A7B7-5A62CE803B15}"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DB2B67E8-E49F-48BB-AC2A-63C34BFA587E}" type="datetimeFigureOut">
              <a:rPr lang="ru-RU" smtClean="0"/>
              <a:pPr/>
              <a:t>12.02.2025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C0F0D2AC-C5BF-4662-A7B7-5A62CE803B15}"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DB2B67E8-E49F-48BB-AC2A-63C34BFA587E}" type="datetimeFigureOut">
              <a:rPr lang="ru-RU" smtClean="0"/>
              <a:pPr/>
              <a:t>12.02.2025</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C0F0D2AC-C5BF-4662-A7B7-5A62CE803B15}"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DB2B67E8-E49F-48BB-AC2A-63C34BFA587E}" type="datetimeFigureOut">
              <a:rPr lang="ru-RU" smtClean="0"/>
              <a:pPr/>
              <a:t>12.02.2025</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C0F0D2AC-C5BF-4662-A7B7-5A62CE803B15}"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DB2B67E8-E49F-48BB-AC2A-63C34BFA587E}" type="datetimeFigureOut">
              <a:rPr lang="ru-RU" smtClean="0"/>
              <a:pPr/>
              <a:t>12.02.2025</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C0F0D2AC-C5BF-4662-A7B7-5A62CE803B15}"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DB2B67E8-E49F-48BB-AC2A-63C34BFA587E}" type="datetimeFigureOut">
              <a:rPr lang="ru-RU" smtClean="0"/>
              <a:pPr/>
              <a:t>12.02.2025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C0F0D2AC-C5BF-4662-A7B7-5A62CE803B15}"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DB2B67E8-E49F-48BB-AC2A-63C34BFA587E}" type="datetimeFigureOut">
              <a:rPr lang="ru-RU" smtClean="0"/>
              <a:pPr/>
              <a:t>12.02.2025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C0F0D2AC-C5BF-4662-A7B7-5A62CE803B15}"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DB2B67E8-E49F-48BB-AC2A-63C34BFA587E}" type="datetimeFigureOut">
              <a:rPr lang="ru-RU" smtClean="0"/>
              <a:pPr/>
              <a:t>12.02.2025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0F0D2AC-C5BF-4662-A7B7-5A62CE803B15}"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DB2B67E8-E49F-48BB-AC2A-63C34BFA587E}" type="datetimeFigureOut">
              <a:rPr lang="ru-RU" smtClean="0"/>
              <a:pPr/>
              <a:t>12.02.2025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0F0D2AC-C5BF-4662-A7B7-5A62CE803B15}"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B2B67E8-E49F-48BB-AC2A-63C34BFA587E}" type="datetimeFigureOut">
              <a:rPr lang="ru-RU" smtClean="0"/>
              <a:pPr/>
              <a:t>12.02.2025</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0F0D2AC-C5BF-4662-A7B7-5A62CE803B15}"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928662" y="1214422"/>
            <a:ext cx="7191375" cy="4667250"/>
          </a:xfrm>
          <a:prstGeom prst="rect">
            <a:avLst/>
          </a:prstGeom>
          <a:noFill/>
          <a:ln w="9525">
            <a:noFill/>
            <a:miter lim="800000"/>
            <a:headEnd/>
            <a:tailEnd/>
          </a:ln>
          <a:effectLst/>
        </p:spPr>
      </p:pic>
      <p:sp>
        <p:nvSpPr>
          <p:cNvPr id="6" name="Заголовок 5"/>
          <p:cNvSpPr>
            <a:spLocks noGrp="1"/>
          </p:cNvSpPr>
          <p:nvPr>
            <p:ph type="title"/>
          </p:nvPr>
        </p:nvSpPr>
        <p:spPr/>
        <p:txBody>
          <a:bodyPr/>
          <a:lstStyle/>
          <a:p>
            <a:r>
              <a:rPr lang="ru-RU" dirty="0" smtClean="0"/>
              <a:t>УСТРОЙСТВО ТРАКТОРОВ.</a:t>
            </a:r>
            <a:endParaRPr lang="ru-RU" dirty="0"/>
          </a:p>
        </p:txBody>
      </p:sp>
      <p:sp>
        <p:nvSpPr>
          <p:cNvPr id="4" name="Прямоугольник 3"/>
          <p:cNvSpPr/>
          <p:nvPr/>
        </p:nvSpPr>
        <p:spPr>
          <a:xfrm>
            <a:off x="3786182" y="6143644"/>
            <a:ext cx="4357718" cy="369332"/>
          </a:xfrm>
          <a:prstGeom prst="rect">
            <a:avLst/>
          </a:prstGeom>
        </p:spPr>
        <p:txBody>
          <a:bodyPr wrap="square">
            <a:spAutoFit/>
          </a:bodyPr>
          <a:lstStyle/>
          <a:p>
            <a:r>
              <a:rPr lang="ru-RU" dirty="0" smtClean="0"/>
              <a:t>Преподаватель                    С.А.Кондратенко</a:t>
            </a:r>
            <a:endParaRPr lang="ru-RU"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0"/>
            <a:ext cx="8229600" cy="1214422"/>
          </a:xfrm>
        </p:spPr>
        <p:txBody>
          <a:bodyPr>
            <a:noAutofit/>
          </a:bodyPr>
          <a:lstStyle/>
          <a:p>
            <a:r>
              <a:rPr lang="ru-RU" sz="2800" b="1" dirty="0" smtClean="0">
                <a:latin typeface="Times New Roman" pitchFamily="18" charset="0"/>
                <a:cs typeface="Times New Roman" pitchFamily="18" charset="0"/>
              </a:rPr>
              <a:t/>
            </a:r>
            <a:br>
              <a:rPr lang="ru-RU" sz="2800" b="1" dirty="0" smtClean="0">
                <a:latin typeface="Times New Roman" pitchFamily="18" charset="0"/>
                <a:cs typeface="Times New Roman" pitchFamily="18" charset="0"/>
              </a:rPr>
            </a:br>
            <a:r>
              <a:rPr lang="ru-RU" sz="2800" b="1" dirty="0" smtClean="0">
                <a:latin typeface="Times New Roman" pitchFamily="18" charset="0"/>
                <a:cs typeface="Times New Roman" pitchFamily="18" charset="0"/>
              </a:rPr>
              <a:t/>
            </a:r>
            <a:br>
              <a:rPr lang="ru-RU" sz="2800" b="1" dirty="0" smtClean="0">
                <a:latin typeface="Times New Roman" pitchFamily="18" charset="0"/>
                <a:cs typeface="Times New Roman" pitchFamily="18" charset="0"/>
              </a:rPr>
            </a:br>
            <a:r>
              <a:rPr lang="ru-RU" sz="3600" b="1" dirty="0" smtClean="0">
                <a:latin typeface="Times New Roman" pitchFamily="18" charset="0"/>
                <a:cs typeface="Times New Roman" pitchFamily="18" charset="0"/>
              </a:rPr>
              <a:t>Промежуточные соединения колесных тракторов.</a:t>
            </a:r>
            <a:r>
              <a:rPr lang="ru-RU" sz="2800" b="1" i="1" dirty="0" smtClean="0">
                <a:solidFill>
                  <a:schemeClr val="tx1"/>
                </a:solidFill>
                <a:latin typeface="Times New Roman" pitchFamily="18" charset="0"/>
                <a:cs typeface="Times New Roman" pitchFamily="18" charset="0"/>
              </a:rPr>
              <a:t/>
            </a:r>
            <a:br>
              <a:rPr lang="ru-RU" sz="2800" b="1" i="1" dirty="0" smtClean="0">
                <a:solidFill>
                  <a:schemeClr val="tx1"/>
                </a:solidFill>
                <a:latin typeface="Times New Roman" pitchFamily="18" charset="0"/>
                <a:cs typeface="Times New Roman" pitchFamily="18" charset="0"/>
              </a:rPr>
            </a:br>
            <a:endParaRPr lang="ru-RU" sz="2800" b="1" i="1" dirty="0">
              <a:latin typeface="Times New Roman" pitchFamily="18" charset="0"/>
              <a:cs typeface="Times New Roman" pitchFamily="18" charset="0"/>
            </a:endParaRPr>
          </a:p>
        </p:txBody>
      </p:sp>
      <p:sp>
        <p:nvSpPr>
          <p:cNvPr id="3" name="Содержимое 2"/>
          <p:cNvSpPr>
            <a:spLocks noGrp="1"/>
          </p:cNvSpPr>
          <p:nvPr>
            <p:ph idx="1"/>
          </p:nvPr>
        </p:nvSpPr>
        <p:spPr>
          <a:xfrm>
            <a:off x="457200" y="1500174"/>
            <a:ext cx="8229600" cy="4625989"/>
          </a:xfrm>
        </p:spPr>
        <p:txBody>
          <a:bodyPr>
            <a:normAutofit/>
          </a:bodyPr>
          <a:lstStyle/>
          <a:p>
            <a:pPr>
              <a:lnSpc>
                <a:spcPct val="110000"/>
              </a:lnSpc>
              <a:buNone/>
            </a:pPr>
            <a:r>
              <a:rPr lang="ru-RU" sz="4000" dirty="0" smtClean="0">
                <a:latin typeface="Times New Roman" pitchFamily="18" charset="0"/>
                <a:cs typeface="Times New Roman" pitchFamily="18" charset="0"/>
              </a:rPr>
              <a:t>1.Назначение промежуточных соединений и карданных передач.</a:t>
            </a:r>
          </a:p>
          <a:p>
            <a:pPr>
              <a:lnSpc>
                <a:spcPct val="110000"/>
              </a:lnSpc>
              <a:buNone/>
            </a:pPr>
            <a:r>
              <a:rPr lang="ru-RU" sz="4000" dirty="0" smtClean="0">
                <a:latin typeface="Times New Roman" pitchFamily="18" charset="0"/>
                <a:cs typeface="Times New Roman" pitchFamily="18" charset="0"/>
              </a:rPr>
              <a:t>2.Шарниры, карданные валы их устройство и особенности</a:t>
            </a:r>
            <a:r>
              <a:rPr lang="ru-RU" sz="3600" dirty="0" smtClean="0"/>
              <a:t>.</a:t>
            </a:r>
          </a:p>
          <a:p>
            <a:pPr>
              <a:lnSpc>
                <a:spcPct val="110000"/>
              </a:lnSpc>
              <a:buNone/>
            </a:pPr>
            <a:r>
              <a:rPr lang="ru-RU" sz="3600" smtClean="0"/>
              <a:t>Стр.154-155</a:t>
            </a:r>
            <a:endParaRPr lang="ru-RU" sz="3600" dirty="0" smtClean="0"/>
          </a:p>
          <a:p>
            <a:pPr>
              <a:lnSpc>
                <a:spcPct val="110000"/>
              </a:lnSpc>
              <a:buNone/>
            </a:pPr>
            <a:endParaRPr lang="ru-RU" sz="3600" dirty="0" smtClean="0"/>
          </a:p>
          <a:p>
            <a:pPr>
              <a:lnSpc>
                <a:spcPct val="110000"/>
              </a:lnSpc>
              <a:buNone/>
            </a:pPr>
            <a:endParaRPr lang="ru-RU" sz="3600" dirty="0" smtClean="0"/>
          </a:p>
          <a:p>
            <a:endParaRPr lang="ru-RU" sz="2800"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
            </a:r>
            <a:br>
              <a:rPr lang="ru-RU" dirty="0" smtClean="0"/>
            </a:br>
            <a:endParaRPr lang="ru-RU" dirty="0"/>
          </a:p>
        </p:txBody>
      </p:sp>
      <p:sp>
        <p:nvSpPr>
          <p:cNvPr id="4" name="Прямоугольник 3"/>
          <p:cNvSpPr/>
          <p:nvPr/>
        </p:nvSpPr>
        <p:spPr>
          <a:xfrm>
            <a:off x="251520" y="548680"/>
            <a:ext cx="8712968" cy="1016560"/>
          </a:xfrm>
          <a:prstGeom prst="rect">
            <a:avLst/>
          </a:prstGeom>
        </p:spPr>
        <p:txBody>
          <a:bodyPr wrap="square">
            <a:spAutoFit/>
          </a:bodyPr>
          <a:lstStyle/>
          <a:p>
            <a:pPr algn="ctr">
              <a:lnSpc>
                <a:spcPct val="110000"/>
              </a:lnSpc>
              <a:buNone/>
            </a:pPr>
            <a:r>
              <a:rPr lang="ru-RU" sz="2800" dirty="0" smtClean="0"/>
              <a:t>1.Назначение устройство  и принцип работы карданных передач.</a:t>
            </a:r>
          </a:p>
        </p:txBody>
      </p:sp>
      <p:pic>
        <p:nvPicPr>
          <p:cNvPr id="3" name="Picture 2"/>
          <p:cNvPicPr>
            <a:picLocks noGrp="1" noChangeAspect="1" noChangeArrowheads="1"/>
          </p:cNvPicPr>
          <p:nvPr>
            <p:ph idx="1"/>
          </p:nvPr>
        </p:nvPicPr>
        <p:blipFill>
          <a:blip r:embed="rId2" cstate="print">
            <a:lum contrast="40000"/>
          </a:blip>
          <a:srcRect/>
          <a:stretch>
            <a:fillRect/>
          </a:stretch>
        </p:blipFill>
        <p:spPr bwMode="auto">
          <a:xfrm>
            <a:off x="0" y="1628800"/>
            <a:ext cx="9144000" cy="504056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одержимое 3"/>
          <p:cNvSpPr>
            <a:spLocks noGrp="1"/>
          </p:cNvSpPr>
          <p:nvPr>
            <p:ph idx="1"/>
          </p:nvPr>
        </p:nvSpPr>
        <p:spPr>
          <a:xfrm>
            <a:off x="0" y="0"/>
            <a:ext cx="8964488" cy="6858000"/>
          </a:xfrm>
        </p:spPr>
        <p:txBody>
          <a:bodyPr>
            <a:normAutofit fontScale="70000" lnSpcReduction="20000"/>
          </a:bodyPr>
          <a:lstStyle/>
          <a:p>
            <a:pPr algn="ctr">
              <a:buNone/>
            </a:pPr>
            <a:endParaRPr lang="ru-RU" b="1" dirty="0" smtClean="0">
              <a:latin typeface="Times New Roman" pitchFamily="18" charset="0"/>
              <a:cs typeface="Times New Roman" pitchFamily="18" charset="0"/>
            </a:endParaRPr>
          </a:p>
          <a:p>
            <a:pPr algn="ctr">
              <a:buNone/>
            </a:pPr>
            <a:r>
              <a:rPr lang="ru-RU" sz="3400" b="1" dirty="0" smtClean="0">
                <a:latin typeface="Times New Roman" pitchFamily="18" charset="0"/>
                <a:cs typeface="Times New Roman" pitchFamily="18" charset="0"/>
              </a:rPr>
              <a:t>Карданные передачи. </a:t>
            </a:r>
          </a:p>
          <a:p>
            <a:pPr algn="just">
              <a:lnSpc>
                <a:spcPct val="120000"/>
              </a:lnSpc>
              <a:buNone/>
            </a:pPr>
            <a:r>
              <a:rPr lang="ru-RU" sz="3400" dirty="0" smtClean="0">
                <a:latin typeface="Times New Roman" pitchFamily="18" charset="0"/>
                <a:cs typeface="Times New Roman" pitchFamily="18" charset="0"/>
              </a:rPr>
              <a:t>    Для передачи вращающего момента между агрегатами, оси валов которых могут смещаться при движении, служат карданные передачи. Например, их применяют для соединения ведомого вала КП с валами раздаточной коробки и ведущих мостов. Простая карданная передача </a:t>
            </a:r>
            <a:r>
              <a:rPr lang="ru-RU" sz="3400" i="1" dirty="0" smtClean="0">
                <a:latin typeface="Times New Roman" pitchFamily="18" charset="0"/>
                <a:cs typeface="Times New Roman" pitchFamily="18" charset="0"/>
              </a:rPr>
              <a:t> </a:t>
            </a:r>
            <a:r>
              <a:rPr lang="ru-RU" sz="3400" dirty="0" smtClean="0">
                <a:latin typeface="Times New Roman" pitchFamily="18" charset="0"/>
                <a:cs typeface="Times New Roman" pitchFamily="18" charset="0"/>
              </a:rPr>
              <a:t>состоит из карданных шарниров и вала. Карданные шарниры обеспечивают угловое перемещение карданного вала (до 24°), а свободные шлицевые соединения вилок карданного шарнира с валом изменение расстояния между шарнирами.</a:t>
            </a:r>
          </a:p>
          <a:p>
            <a:pPr algn="just">
              <a:lnSpc>
                <a:spcPct val="120000"/>
              </a:lnSpc>
              <a:buNone/>
            </a:pPr>
            <a:r>
              <a:rPr lang="ru-RU" sz="3400" dirty="0" smtClean="0">
                <a:latin typeface="Times New Roman" pitchFamily="18" charset="0"/>
                <a:cs typeface="Times New Roman" pitchFamily="18" charset="0"/>
              </a:rPr>
              <a:t>    По числу шарниров на валу различают одинарные и двойные (с карданами па обоих концах) карданные передачи. Валы карданной передачи изготовляют из тонкостенных стальных труб, на концы которых приваривают вилки карданных шарниров или с одной стороны  вилку, а с другой  шлицевую втулку.</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39552" y="260649"/>
            <a:ext cx="8208912" cy="7879080"/>
          </a:xfrm>
          <a:prstGeom prst="rect">
            <a:avLst/>
          </a:prstGeom>
        </p:spPr>
        <p:txBody>
          <a:bodyPr wrap="square">
            <a:spAutoFit/>
          </a:bodyPr>
          <a:lstStyle/>
          <a:p>
            <a:r>
              <a:rPr lang="ru-RU" sz="2400" dirty="0" smtClean="0">
                <a:latin typeface="Times New Roman" pitchFamily="18" charset="0"/>
                <a:cs typeface="Times New Roman" pitchFamily="18" charset="0"/>
              </a:rPr>
              <a:t> </a:t>
            </a:r>
            <a:r>
              <a:rPr lang="ru-RU" sz="2800" dirty="0" smtClean="0">
                <a:latin typeface="Times New Roman" pitchFamily="18" charset="0"/>
                <a:cs typeface="Times New Roman" pitchFamily="18" charset="0"/>
              </a:rPr>
              <a:t>Наибольшее распространение получила карданная передача с жесткими карданными шарнирами. Такой шарнир состоит из закрепленных на валах двух вилок , а также шарнирно соединяющей их крестовины </a:t>
            </a:r>
            <a:r>
              <a:rPr lang="ru-RU" sz="2800" i="1" dirty="0" smtClean="0">
                <a:latin typeface="Times New Roman" pitchFamily="18" charset="0"/>
                <a:cs typeface="Times New Roman" pitchFamily="18" charset="0"/>
              </a:rPr>
              <a:t>6, </a:t>
            </a:r>
            <a:r>
              <a:rPr lang="ru-RU" sz="2800" dirty="0" smtClean="0">
                <a:latin typeface="Times New Roman" pitchFamily="18" charset="0"/>
                <a:cs typeface="Times New Roman" pitchFamily="18" charset="0"/>
              </a:rPr>
              <a:t>установленной в ушках вилок на игольчатых подшипниках. На шлифованные шипы крестовины надевают подшипники и закрепляют их в проушинах вилок стопорными пластинами или кольцами. Сальниковое уплотнение препятствует вытеканию из подшипников масла, которое нагнетают через масленку  и каналы в крестовине. Избыточное количество масла выходит наружу через предохранительный клапан. Шлицы средних вилок закрыты от загрязнения чехлом </a:t>
            </a:r>
            <a:endParaRPr lang="ru-RU" sz="2800" i="1" dirty="0" smtClean="0">
              <a:latin typeface="Times New Roman" pitchFamily="18" charset="0"/>
              <a:cs typeface="Times New Roman" pitchFamily="18" charset="0"/>
            </a:endParaRPr>
          </a:p>
          <a:p>
            <a:endParaRPr lang="ru-RU" sz="2400" i="1" dirty="0" smtClean="0">
              <a:latin typeface="Times New Roman" pitchFamily="18" charset="0"/>
              <a:cs typeface="Times New Roman" pitchFamily="18" charset="0"/>
            </a:endParaRPr>
          </a:p>
          <a:p>
            <a:endParaRPr lang="ru-RU" i="1" dirty="0" smtClean="0"/>
          </a:p>
          <a:p>
            <a:endParaRPr lang="ru-RU" i="1" dirty="0" smtClean="0"/>
          </a:p>
          <a:p>
            <a:endParaRPr lang="ru-RU" i="1" dirty="0" smtClean="0"/>
          </a:p>
          <a:p>
            <a:endParaRPr lang="ru-RU" i="1" dirty="0" smtClean="0"/>
          </a:p>
          <a:p>
            <a:endParaRPr lang="ru-RU"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
            </a:r>
            <a:br>
              <a:rPr lang="ru-RU" dirty="0" smtClean="0"/>
            </a:br>
            <a:r>
              <a:rPr lang="ru-RU" dirty="0" smtClean="0"/>
              <a:t/>
            </a:r>
            <a:br>
              <a:rPr lang="ru-RU" dirty="0" smtClean="0"/>
            </a:br>
            <a:r>
              <a:rPr lang="ru-RU" sz="3100" dirty="0" smtClean="0">
                <a:latin typeface="Times New Roman" pitchFamily="18" charset="0"/>
                <a:cs typeface="Times New Roman" pitchFamily="18" charset="0"/>
              </a:rPr>
              <a:t>2.Назначение устройство  и принцип работы промежуточных соединений</a:t>
            </a:r>
            <a:r>
              <a:rPr lang="ru-RU" dirty="0" smtClean="0"/>
              <a:t>.</a:t>
            </a:r>
            <a:br>
              <a:rPr lang="ru-RU" dirty="0" smtClean="0"/>
            </a:br>
            <a:endParaRPr lang="ru-RU" dirty="0"/>
          </a:p>
        </p:txBody>
      </p:sp>
      <p:pic>
        <p:nvPicPr>
          <p:cNvPr id="2050" name="Picture 2"/>
          <p:cNvPicPr>
            <a:picLocks noGrp="1" noChangeAspect="1" noChangeArrowheads="1"/>
          </p:cNvPicPr>
          <p:nvPr>
            <p:ph idx="1"/>
          </p:nvPr>
        </p:nvPicPr>
        <p:blipFill>
          <a:blip r:embed="rId2" cstate="print">
            <a:lum contrast="40000"/>
          </a:blip>
          <a:srcRect/>
          <a:stretch>
            <a:fillRect/>
          </a:stretch>
        </p:blipFill>
        <p:spPr bwMode="auto">
          <a:xfrm>
            <a:off x="0" y="1763108"/>
            <a:ext cx="9144000" cy="5094892"/>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0" y="1"/>
            <a:ext cx="9144000" cy="7679025"/>
          </a:xfrm>
          <a:prstGeom prst="rect">
            <a:avLst/>
          </a:prstGeom>
        </p:spPr>
        <p:txBody>
          <a:bodyPr wrap="square">
            <a:spAutoFit/>
          </a:bodyPr>
          <a:lstStyle/>
          <a:p>
            <a:pPr algn="ctr"/>
            <a:endParaRPr lang="ru-RU" sz="2000" b="1" dirty="0" smtClean="0">
              <a:latin typeface="Times New Roman" pitchFamily="18" charset="0"/>
              <a:cs typeface="Times New Roman" pitchFamily="18" charset="0"/>
            </a:endParaRPr>
          </a:p>
          <a:p>
            <a:pPr algn="ctr"/>
            <a:r>
              <a:rPr lang="ru-RU" sz="2400" b="1" dirty="0" smtClean="0">
                <a:latin typeface="Times New Roman" pitchFamily="18" charset="0"/>
                <a:cs typeface="Times New Roman" pitchFamily="18" charset="0"/>
              </a:rPr>
              <a:t>Промежуточные соединения. </a:t>
            </a:r>
          </a:p>
          <a:p>
            <a:pPr algn="just"/>
            <a:r>
              <a:rPr lang="ru-RU" sz="2400" dirty="0" smtClean="0">
                <a:latin typeface="Times New Roman" pitchFamily="18" charset="0"/>
                <a:cs typeface="Times New Roman" pitchFamily="18" charset="0"/>
              </a:rPr>
              <a:t>При размещении одного агрегата относительно другого на некотором расстоянии вращающий момент передается через промежуточные соединения или карданные передачи. Таким образом возможна передача вращающего момента от одного вала другому, геометрические оси которых могут не совпадать. Обычно это используется между валом сцепления и первичным валом КП.</a:t>
            </a:r>
          </a:p>
          <a:p>
            <a:pPr algn="just"/>
            <a:r>
              <a:rPr lang="ru-RU" sz="2400" dirty="0" smtClean="0">
                <a:latin typeface="Times New Roman" pitchFamily="18" charset="0"/>
                <a:cs typeface="Times New Roman" pitchFamily="18" charset="0"/>
              </a:rPr>
              <a:t>Промежуточные соединения по числу шарниров делят на одинарные (с одним шарниром) и двойные (с двумя шарнирами и валом между ними), по конструкции — на жесткие (состоящие из металлических деталей) и мягкие — с упругими (резиновыми) рабочими элементами. В основном на тракторах используют мягкие (упругие) промежуточные соединения. Они обеспечивают возможность передачи вращающего момента при углах между соединяемыми валами до 3°. Упругое двойное промежуточное соединение состоит из двух эластичных соединений и составного телескопического вала. </a:t>
            </a:r>
            <a:endParaRPr lang="en-US" sz="2400" i="1" dirty="0" smtClean="0">
              <a:latin typeface="Times New Roman" pitchFamily="18" charset="0"/>
              <a:cs typeface="Times New Roman" pitchFamily="18" charset="0"/>
            </a:endParaRPr>
          </a:p>
          <a:p>
            <a:pPr algn="just"/>
            <a:endParaRPr lang="en-US" sz="2400" i="1" dirty="0" smtClean="0">
              <a:latin typeface="Times New Roman" pitchFamily="18" charset="0"/>
              <a:cs typeface="Times New Roman" pitchFamily="18" charset="0"/>
            </a:endParaRPr>
          </a:p>
          <a:p>
            <a:pPr algn="just"/>
            <a:endParaRPr lang="en-US" sz="2100" i="1" dirty="0" smtClean="0">
              <a:latin typeface="Times New Roman" pitchFamily="18" charset="0"/>
              <a:cs typeface="Times New Roman" pitchFamily="18" charset="0"/>
            </a:endParaRPr>
          </a:p>
          <a:p>
            <a:pPr algn="just"/>
            <a:endParaRPr lang="ru-RU" sz="20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188640"/>
            <a:ext cx="9144000" cy="6124754"/>
          </a:xfrm>
          <a:prstGeom prst="rect">
            <a:avLst/>
          </a:prstGeom>
        </p:spPr>
        <p:txBody>
          <a:bodyPr wrap="square">
            <a:spAutoFit/>
          </a:bodyPr>
          <a:lstStyle/>
          <a:p>
            <a:r>
              <a:rPr lang="ru-RU" sz="2800" dirty="0" smtClean="0">
                <a:latin typeface="Times New Roman" pitchFamily="18" charset="0"/>
                <a:cs typeface="Times New Roman" pitchFamily="18" charset="0"/>
              </a:rPr>
              <a:t>В каждое такое соединение входят две крестообразно расположенные вилки , соединенные с размещенной между ними головкой </a:t>
            </a:r>
            <a:r>
              <a:rPr lang="ru-RU" sz="2800" i="1" dirty="0" smtClean="0">
                <a:latin typeface="Times New Roman" pitchFamily="18" charset="0"/>
                <a:cs typeface="Times New Roman" pitchFamily="18" charset="0"/>
              </a:rPr>
              <a:t> </a:t>
            </a:r>
            <a:r>
              <a:rPr lang="ru-RU" sz="2800" dirty="0" smtClean="0">
                <a:latin typeface="Times New Roman" pitchFamily="18" charset="0"/>
                <a:cs typeface="Times New Roman" pitchFamily="18" charset="0"/>
              </a:rPr>
              <a:t>кардана. Головка изготовлена из двух штампованных и сваренных дисков с четырьмя цилиндрическими гнездами, в которые запрессованы упругие морозостойкие резиновые втулки . В последние запрессованы стальные втулки, через которые проходят соединительные болты </a:t>
            </a:r>
            <a:r>
              <a:rPr lang="ru-RU" sz="2800" i="1" dirty="0" smtClean="0">
                <a:latin typeface="Times New Roman" pitchFamily="18" charset="0"/>
                <a:cs typeface="Times New Roman" pitchFamily="18" charset="0"/>
              </a:rPr>
              <a:t>. </a:t>
            </a:r>
            <a:r>
              <a:rPr lang="ru-RU" sz="2800" dirty="0" smtClean="0">
                <a:latin typeface="Times New Roman" pitchFamily="18" charset="0"/>
                <a:cs typeface="Times New Roman" pitchFamily="18" charset="0"/>
              </a:rPr>
              <a:t>Задняя вилка промежуточного соединения установлена на шлицы ведущего вала КП, а передняя  на шлицы вала сцепления. Вилки закреплены на валах гайками, навернутыми на резьбовые концы валов. Средние вилки, образующие телескопический вал, соединены шлицами, по которым они могут взаимно перемещаться в осевом направлении.</a:t>
            </a:r>
            <a:endParaRPr lang="ru-RU" sz="28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3200" b="1" i="1" dirty="0" smtClean="0"/>
              <a:t>Закрепление нового учебного материала:</a:t>
            </a:r>
            <a:endParaRPr lang="ru-RU" sz="3200" i="1" dirty="0"/>
          </a:p>
        </p:txBody>
      </p:sp>
      <p:sp>
        <p:nvSpPr>
          <p:cNvPr id="3" name="Прямоугольник 2"/>
          <p:cNvSpPr/>
          <p:nvPr/>
        </p:nvSpPr>
        <p:spPr>
          <a:xfrm>
            <a:off x="642910" y="2143116"/>
            <a:ext cx="7786742" cy="1938992"/>
          </a:xfrm>
          <a:prstGeom prst="rect">
            <a:avLst/>
          </a:prstGeom>
        </p:spPr>
        <p:txBody>
          <a:bodyPr wrap="square">
            <a:spAutoFit/>
          </a:bodyPr>
          <a:lstStyle/>
          <a:p>
            <a:r>
              <a:rPr lang="ru-RU" dirty="0" smtClean="0">
                <a:latin typeface="Times New Roman" pitchFamily="18" charset="0"/>
                <a:cs typeface="Times New Roman" pitchFamily="18" charset="0"/>
              </a:rPr>
              <a:t> </a:t>
            </a:r>
            <a:r>
              <a:rPr lang="ru-RU" sz="2400" dirty="0" smtClean="0">
                <a:latin typeface="Times New Roman" pitchFamily="18" charset="0"/>
                <a:cs typeface="Times New Roman" pitchFamily="18" charset="0"/>
              </a:rPr>
              <a:t>-   Для чего нужны карданные передачи?</a:t>
            </a:r>
          </a:p>
          <a:p>
            <a:r>
              <a:rPr lang="ru-RU" sz="2400" dirty="0" smtClean="0">
                <a:latin typeface="Times New Roman" pitchFamily="18" charset="0"/>
                <a:cs typeface="Times New Roman" pitchFamily="18" charset="0"/>
              </a:rPr>
              <a:t>- Как классифицируются карданные передачи?</a:t>
            </a:r>
          </a:p>
          <a:p>
            <a:r>
              <a:rPr lang="ru-RU" sz="2400" dirty="0" smtClean="0">
                <a:latin typeface="Times New Roman" pitchFamily="18" charset="0"/>
                <a:cs typeface="Times New Roman" pitchFamily="18" charset="0"/>
              </a:rPr>
              <a:t>- Какое техническое обслуживание требуется в процессе эксплуатации?</a:t>
            </a:r>
          </a:p>
          <a:p>
            <a:r>
              <a:rPr lang="ru-RU" sz="2400" dirty="0" smtClean="0">
                <a:latin typeface="Times New Roman" pitchFamily="18" charset="0"/>
                <a:cs typeface="Times New Roman" pitchFamily="18" charset="0"/>
              </a:rPr>
              <a:t> </a:t>
            </a:r>
            <a:endParaRPr lang="ru-RU" sz="24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714480" y="357166"/>
            <a:ext cx="5828634" cy="1323439"/>
          </a:xfrm>
          <a:prstGeom prst="rect">
            <a:avLst/>
          </a:prstGeom>
        </p:spPr>
        <p:txBody>
          <a:bodyPr wrap="square">
            <a:spAutoFit/>
          </a:bodyPr>
          <a:lstStyle/>
          <a:p>
            <a:pPr algn="ctr"/>
            <a:r>
              <a:rPr lang="ru-RU" sz="4000" dirty="0" smtClean="0">
                <a:latin typeface="Courier New" pitchFamily="49" charset="0"/>
                <a:cs typeface="Courier New" pitchFamily="49" charset="0"/>
              </a:rPr>
              <a:t>Спасибо за     внимание.</a:t>
            </a:r>
            <a:endParaRPr lang="ru-RU" sz="4000" dirty="0"/>
          </a:p>
        </p:txBody>
      </p:sp>
      <p:pic>
        <p:nvPicPr>
          <p:cNvPr id="1026" name="Picture 2"/>
          <p:cNvPicPr>
            <a:picLocks noChangeAspect="1" noChangeArrowheads="1"/>
          </p:cNvPicPr>
          <p:nvPr/>
        </p:nvPicPr>
        <p:blipFill>
          <a:blip r:embed="rId2" cstate="print"/>
          <a:srcRect/>
          <a:stretch>
            <a:fillRect/>
          </a:stretch>
        </p:blipFill>
        <p:spPr bwMode="auto">
          <a:xfrm>
            <a:off x="928662" y="1643050"/>
            <a:ext cx="7000924" cy="4786346"/>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Техническая">
      <a:fillStyleLst>
        <a:solidFill>
          <a:schemeClr val="phClr"/>
        </a:solidFill>
        <a:gradFill rotWithShape="1">
          <a:gsLst>
            <a:gs pos="0">
              <a:schemeClr val="phClr">
                <a:tint val="1000"/>
              </a:schemeClr>
            </a:gs>
            <a:gs pos="68000">
              <a:schemeClr val="phClr">
                <a:tint val="77000"/>
              </a:schemeClr>
            </a:gs>
            <a:gs pos="81000">
              <a:schemeClr val="phClr">
                <a:tint val="79000"/>
              </a:schemeClr>
            </a:gs>
            <a:gs pos="86000">
              <a:schemeClr val="phClr">
                <a:tint val="73000"/>
              </a:schemeClr>
            </a:gs>
            <a:gs pos="100000">
              <a:schemeClr val="phClr">
                <a:tint val="35000"/>
              </a:schemeClr>
            </a:gs>
          </a:gsLst>
          <a:lin ang="5400000" scaled="1"/>
        </a:gradFill>
        <a:gradFill rotWithShape="1">
          <a:gsLst>
            <a:gs pos="0">
              <a:schemeClr val="phClr">
                <a:tint val="73000"/>
                <a:satMod val="150000"/>
              </a:schemeClr>
            </a:gs>
            <a:gs pos="25000">
              <a:schemeClr val="phClr">
                <a:tint val="96000"/>
                <a:shade val="80000"/>
                <a:satMod val="105000"/>
              </a:schemeClr>
            </a:gs>
            <a:gs pos="38000">
              <a:schemeClr val="phClr">
                <a:tint val="96000"/>
                <a:shade val="59000"/>
                <a:satMod val="120000"/>
              </a:schemeClr>
            </a:gs>
            <a:gs pos="55000">
              <a:schemeClr val="phClr">
                <a:shade val="57000"/>
                <a:satMod val="120000"/>
              </a:schemeClr>
            </a:gs>
            <a:gs pos="80000">
              <a:schemeClr val="phClr">
                <a:shade val="56000"/>
                <a:satMod val="145000"/>
              </a:schemeClr>
            </a:gs>
            <a:gs pos="88000">
              <a:schemeClr val="phClr">
                <a:shade val="63000"/>
                <a:satMod val="160000"/>
              </a:schemeClr>
            </a:gs>
            <a:gs pos="100000">
              <a:schemeClr val="phClr">
                <a:tint val="99555"/>
                <a:satMod val="155000"/>
              </a:schemeClr>
            </a:gs>
          </a:gsLst>
          <a:lin ang="5400000" scaled="1"/>
        </a:gradFill>
      </a:fillStyleLst>
      <a:lnStyleLst>
        <a:ln w="9525" cap="flat" cmpd="sng" algn="ctr">
          <a:solidFill>
            <a:schemeClr val="phClr">
              <a:shade val="60000"/>
              <a:satMod val="300000"/>
            </a:schemeClr>
          </a:solidFill>
          <a:prstDash val="solid"/>
        </a:ln>
        <a:ln w="19050" cap="flat" cmpd="sng" algn="ctr">
          <a:solidFill>
            <a:schemeClr val="phClr"/>
          </a:solidFill>
          <a:prstDash val="solid"/>
        </a:ln>
        <a:ln w="19050" cap="flat" cmpd="sng" algn="ctr">
          <a:solidFill>
            <a:schemeClr val="phClr"/>
          </a:solidFill>
          <a:prstDash val="solid"/>
        </a:ln>
      </a:lnStyleLst>
      <a:effectStyleLst>
        <a:effectStyle>
          <a:effectLst>
            <a:glow rad="63500">
              <a:schemeClr val="phClr">
                <a:tint val="30000"/>
                <a:shade val="95000"/>
                <a:satMod val="300000"/>
                <a:alpha val="50000"/>
              </a:schemeClr>
            </a:glow>
          </a:effectLst>
        </a:effectStyle>
        <a:effectStyle>
          <a:effectLst>
            <a:glow rad="70000">
              <a:schemeClr val="phClr">
                <a:tint val="30000"/>
                <a:shade val="95000"/>
                <a:satMod val="300000"/>
                <a:alpha val="50000"/>
              </a:schemeClr>
            </a:glow>
          </a:effectLst>
        </a:effectStyle>
        <a:effectStyle>
          <a:effectLst>
            <a:glow rad="76200">
              <a:schemeClr val="phClr">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phClr">
                <a:shade val="30000"/>
                <a:satMod val="20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Paper</Template>
  <TotalTime>1164</TotalTime>
  <Words>511</Words>
  <Application>Microsoft Office PowerPoint</Application>
  <PresentationFormat>Экран (4:3)</PresentationFormat>
  <Paragraphs>31</Paragraphs>
  <Slides>11</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11</vt:i4>
      </vt:variant>
    </vt:vector>
  </HeadingPairs>
  <TitlesOfParts>
    <vt:vector size="12" baseType="lpstr">
      <vt:lpstr>Тема Office</vt:lpstr>
      <vt:lpstr>УСТРОЙСТВО ТРАКТОРОВ.</vt:lpstr>
      <vt:lpstr>  Промежуточные соединения колесных тракторов. </vt:lpstr>
      <vt:lpstr> </vt:lpstr>
      <vt:lpstr>Слайд 4</vt:lpstr>
      <vt:lpstr>Слайд 5</vt:lpstr>
      <vt:lpstr>  2.Назначение устройство  и принцип работы промежуточных соединений. </vt:lpstr>
      <vt:lpstr>Слайд 7</vt:lpstr>
      <vt:lpstr>Слайд 8</vt:lpstr>
      <vt:lpstr>Слайд 9</vt:lpstr>
      <vt:lpstr>Закрепление нового учебного материала:</vt:lpstr>
      <vt:lpstr>Слайд 11</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Тема:  Кривошипно-шатунный механизм. </dc:title>
  <dc:creator>ВП</dc:creator>
  <cp:lastModifiedBy>Пользователь Windows</cp:lastModifiedBy>
  <cp:revision>94</cp:revision>
  <dcterms:created xsi:type="dcterms:W3CDTF">2010-02-27T05:30:45Z</dcterms:created>
  <dcterms:modified xsi:type="dcterms:W3CDTF">2025-02-12T06:13:51Z</dcterms:modified>
</cp:coreProperties>
</file>