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3" r:id="rId2"/>
    <p:sldId id="257" r:id="rId3"/>
    <p:sldId id="315" r:id="rId4"/>
    <p:sldId id="308" r:id="rId5"/>
    <p:sldId id="316" r:id="rId6"/>
    <p:sldId id="317" r:id="rId7"/>
    <p:sldId id="291" r:id="rId8"/>
    <p:sldId id="292" r:id="rId9"/>
    <p:sldId id="293" r:id="rId10"/>
    <p:sldId id="294" r:id="rId11"/>
    <p:sldId id="319" r:id="rId12"/>
    <p:sldId id="298" r:id="rId13"/>
    <p:sldId id="299" r:id="rId14"/>
    <p:sldId id="320" r:id="rId15"/>
    <p:sldId id="313" r:id="rId16"/>
    <p:sldId id="311" r:id="rId17"/>
    <p:sldId id="309" r:id="rId18"/>
    <p:sldId id="295" r:id="rId19"/>
    <p:sldId id="296" r:id="rId20"/>
    <p:sldId id="297" r:id="rId21"/>
    <p:sldId id="300" r:id="rId22"/>
    <p:sldId id="312" r:id="rId23"/>
    <p:sldId id="307" r:id="rId24"/>
    <p:sldId id="318" r:id="rId25"/>
    <p:sldId id="301" r:id="rId26"/>
    <p:sldId id="302" r:id="rId27"/>
    <p:sldId id="303" r:id="rId28"/>
    <p:sldId id="304" r:id="rId29"/>
    <p:sldId id="310" r:id="rId30"/>
    <p:sldId id="305" r:id="rId31"/>
    <p:sldId id="275" r:id="rId32"/>
    <p:sldId id="273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29" autoAdjust="0"/>
    <p:restoredTop sz="94667" autoAdjust="0"/>
  </p:normalViewPr>
  <p:slideViewPr>
    <p:cSldViewPr>
      <p:cViewPr varScale="1">
        <p:scale>
          <a:sx n="69" d="100"/>
          <a:sy n="69" d="100"/>
        </p:scale>
        <p:origin x="-144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2B67E8-E49F-48BB-AC2A-63C34BFA587E}" type="datetimeFigureOut">
              <a:rPr lang="ru-RU" smtClean="0"/>
              <a:pPr/>
              <a:t>12.02.2025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F0D2AC-C5BF-4662-A7B7-5A62CE803B1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214422"/>
            <a:ext cx="7191375" cy="466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УСТРОЙСТВО ТРАКТОРОВ.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786182" y="6143644"/>
            <a:ext cx="43577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Преподаватель                    С.А.Кондратенко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85818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chemeClr val="tx1"/>
                </a:solidFill>
              </a:rPr>
              <a:t/>
            </a:r>
            <a:br>
              <a:rPr lang="ru-RU" sz="2700" b="1" dirty="0" smtClean="0">
                <a:solidFill>
                  <a:schemeClr val="tx1"/>
                </a:solidFill>
              </a:rPr>
            </a:br>
            <a:r>
              <a:rPr lang="ru-RU" sz="2700" b="1" dirty="0"/>
              <a:t/>
            </a:r>
            <a:br>
              <a:rPr lang="ru-RU" sz="2700" b="1" dirty="0"/>
            </a:br>
            <a:r>
              <a:rPr lang="ru-RU" sz="4000" b="1" i="1" dirty="0" smtClean="0"/>
              <a:t>Сцепления</a:t>
            </a:r>
            <a:r>
              <a:rPr lang="ru-RU" sz="4000" b="1" i="1" dirty="0" smtClean="0">
                <a:solidFill>
                  <a:schemeClr val="tx1"/>
                </a:solidFill>
              </a:rPr>
              <a:t>.</a:t>
            </a:r>
            <a:br>
              <a:rPr lang="ru-RU" sz="4000" b="1" i="1" dirty="0" smtClean="0">
                <a:solidFill>
                  <a:schemeClr val="tx1"/>
                </a:solidFill>
              </a:rPr>
            </a:br>
            <a:endParaRPr lang="ru-RU" sz="4000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  <a:buNone/>
            </a:pPr>
            <a:r>
              <a:rPr lang="ru-RU" sz="3600" dirty="0" smtClean="0"/>
              <a:t>1.Назначение сцеплений, требования к ним.</a:t>
            </a:r>
          </a:p>
          <a:p>
            <a:pPr>
              <a:lnSpc>
                <a:spcPct val="110000"/>
              </a:lnSpc>
              <a:buNone/>
            </a:pPr>
            <a:r>
              <a:rPr lang="ru-RU" sz="3600" dirty="0" smtClean="0"/>
              <a:t>2.Классификация, устройство  и принцип работы  сцеплений.</a:t>
            </a:r>
            <a:endParaRPr lang="en-US" sz="3600" dirty="0" smtClean="0"/>
          </a:p>
          <a:p>
            <a:pPr>
              <a:lnSpc>
                <a:spcPct val="110000"/>
              </a:lnSpc>
              <a:buNone/>
            </a:pPr>
            <a:r>
              <a:rPr lang="en-US" sz="3600" dirty="0" smtClean="0"/>
              <a:t>3</a:t>
            </a:r>
            <a:r>
              <a:rPr lang="ru-RU" sz="3600" dirty="0" smtClean="0"/>
              <a:t>.Коэффициент запаса сцепления.</a:t>
            </a:r>
          </a:p>
          <a:p>
            <a:pPr>
              <a:lnSpc>
                <a:spcPct val="110000"/>
              </a:lnSpc>
              <a:buNone/>
            </a:pPr>
            <a:r>
              <a:rPr lang="ru-RU" sz="3600" dirty="0" smtClean="0"/>
              <a:t>4. Привод сцепления</a:t>
            </a:r>
          </a:p>
          <a:p>
            <a:pPr>
              <a:lnSpc>
                <a:spcPct val="110000"/>
              </a:lnSpc>
              <a:buNone/>
            </a:pPr>
            <a:r>
              <a:rPr lang="ru-RU" sz="3600" dirty="0"/>
              <a:t>5</a:t>
            </a:r>
            <a:r>
              <a:rPr lang="ru-RU" sz="3600" dirty="0" smtClean="0"/>
              <a:t>.Регулировки, неисправности, их определение и устранение.</a:t>
            </a:r>
            <a:endParaRPr lang="en-US" sz="3600" dirty="0" smtClean="0"/>
          </a:p>
          <a:p>
            <a:pPr>
              <a:lnSpc>
                <a:spcPct val="110000"/>
              </a:lnSpc>
              <a:buNone/>
            </a:pPr>
            <a:r>
              <a:rPr lang="ru-RU" sz="3600" smtClean="0"/>
              <a:t>Стр. </a:t>
            </a:r>
            <a:r>
              <a:rPr lang="ru-RU" sz="3600" dirty="0" smtClean="0"/>
              <a:t>132-139.</a:t>
            </a:r>
          </a:p>
          <a:p>
            <a:pPr>
              <a:lnSpc>
                <a:spcPct val="110000"/>
              </a:lnSpc>
              <a:buNone/>
            </a:pPr>
            <a:endParaRPr lang="ru-RU" sz="3600" dirty="0" smtClean="0"/>
          </a:p>
          <a:p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591187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sz="3600" u="sng" dirty="0" smtClean="0">
                <a:latin typeface="Times New Roman" pitchFamily="18" charset="0"/>
                <a:cs typeface="Times New Roman" pitchFamily="18" charset="0"/>
              </a:rPr>
              <a:t>Трансмиссия предназначена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для передачи энергии от двигателя к движителю трактора, а также к активным рабочим органам агрегатируемых с трактором сельскохозяйственных машин.</a:t>
            </a:r>
          </a:p>
          <a:p>
            <a:pPr>
              <a:buNone/>
            </a:pPr>
            <a:r>
              <a:rPr lang="ru-RU" sz="3600" u="sng" dirty="0" smtClean="0">
                <a:latin typeface="Times New Roman" pitchFamily="18" charset="0"/>
                <a:cs typeface="Times New Roman" pitchFamily="18" charset="0"/>
              </a:rPr>
              <a:t>Трансмиссия должна обеспечивать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возможность частичного или полного отсоединения движителя  от двигателя, а также их плавное соединение.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800,900\800,900-14-Схема трансмиссии тракторов серии 80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643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Электромеханическая трансмиссия</a:t>
            </a:r>
            <a:endParaRPr lang="ru-RU" dirty="0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40000"/>
          </a:blip>
          <a:srcRect l="6438"/>
          <a:stretch>
            <a:fillRect/>
          </a:stretch>
        </p:blipFill>
        <p:spPr bwMode="auto">
          <a:xfrm>
            <a:off x="785786" y="1500174"/>
            <a:ext cx="7858180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Гидрообъемная трансмиссия</a:t>
            </a:r>
            <a:endParaRPr lang="ru-RU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571612"/>
            <a:ext cx="8572560" cy="528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1.Назначение сцеплений, требования к ним.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643050"/>
            <a:ext cx="8786874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Требования к сцеплениям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contrast="40000"/>
          </a:blip>
          <a:srcRect/>
          <a:stretch>
            <a:fillRect/>
          </a:stretch>
        </p:blipFill>
        <p:spPr bwMode="auto">
          <a:xfrm>
            <a:off x="0" y="1357298"/>
            <a:ext cx="9144000" cy="5500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интернет\тракторы трансмисия\Traktor224_0047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214290"/>
            <a:ext cx="7786742" cy="64294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Устройство и принцип работы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1142984"/>
            <a:ext cx="4714908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14290"/>
            <a:ext cx="8929718" cy="628654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Управление сцеплением трактора </a:t>
            </a:r>
          </a:p>
          <a:p>
            <a:pPr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«БЕЛАРУС-1221».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Выключение сцепления производится педалью сцепления  через рычажную передачу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отводку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выжимной подшипник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Включение сцепления при отпускании педали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осуществляется нажимными пружинами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Пружина сервоустройства  облегчает выключение сцепления и постоянно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поджимает рычаг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педали к полу кабины во включенном положении сцепления.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F:\800,900\800,900-16-Сцепление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285728"/>
            <a:ext cx="8001056" cy="61436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1221+1523 -Объединенная программа обучения\012-1221-09-Муфта сцепления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500042"/>
            <a:ext cx="8215370" cy="56261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сцепление Lu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0"/>
            <a:ext cx="378621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1604" y="0"/>
            <a:ext cx="671517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0"/>
            <a:ext cx="900115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Коэффициент запаса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142984"/>
            <a:ext cx="7143800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Механизм привода</a:t>
            </a:r>
            <a:endParaRPr lang="ru-RU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357298"/>
            <a:ext cx="7786742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методички\парчук трактора\сцепление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285728"/>
            <a:ext cx="6286544" cy="58375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:\1221+1523 -Объединенная программа обучения\014-1523-12-Гидропривод сцепления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28604"/>
            <a:ext cx="8215370" cy="56975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463" y="144463"/>
            <a:ext cx="8817913" cy="6524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Установка сцепления</a:t>
            </a:r>
            <a:endParaRPr lang="ru-RU" dirty="0"/>
          </a:p>
        </p:txBody>
      </p:sp>
      <p:pic>
        <p:nvPicPr>
          <p:cNvPr id="4" name="Содержимое 3" descr="image148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786050" y="1214422"/>
            <a:ext cx="2770454" cy="52864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Регулировки.</a:t>
            </a:r>
            <a:endParaRPr lang="ru-RU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428736"/>
            <a:ext cx="8215370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:\методички\парчук трактора\сц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500042"/>
            <a:ext cx="6357981" cy="60722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0"/>
            <a:ext cx="892971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:\методички\парчук трактора\сц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57166"/>
            <a:ext cx="7643866" cy="60007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0"/>
            <a:ext cx="7929618" cy="6715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/>
              <a:t>Закрепление нового учебного материала:</a:t>
            </a:r>
            <a:endParaRPr lang="ru-RU" sz="3200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42910" y="2143116"/>
            <a:ext cx="778674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2400" dirty="0" smtClean="0"/>
              <a:t>-   Какие функции в трансмиссии трактора выполняет сцепление?</a:t>
            </a:r>
          </a:p>
          <a:p>
            <a:r>
              <a:rPr lang="ru-RU" sz="2400" dirty="0" smtClean="0"/>
              <a:t>-Назовите типы сцеплений по способу передачи энергии?</a:t>
            </a:r>
          </a:p>
          <a:p>
            <a:r>
              <a:rPr lang="ru-RU" sz="2400" dirty="0" smtClean="0"/>
              <a:t>-Что такое коэффициент запаса сцепления?</a:t>
            </a:r>
          </a:p>
          <a:p>
            <a:r>
              <a:rPr lang="ru-RU" sz="2400" dirty="0" smtClean="0"/>
              <a:t>-Что регулируют в процессе эксплуатации в сцеплении?</a:t>
            </a:r>
          </a:p>
          <a:p>
            <a:r>
              <a:rPr lang="ru-RU" sz="2400" dirty="0" smtClean="0"/>
              <a:t>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14480" y="357166"/>
            <a:ext cx="582863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latin typeface="Courier New" pitchFamily="49" charset="0"/>
                <a:cs typeface="Courier New" pitchFamily="49" charset="0"/>
              </a:rPr>
              <a:t>Спасибо за     внимание.</a:t>
            </a:r>
            <a:endParaRPr lang="ru-RU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1643050"/>
            <a:ext cx="7000924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1504</TotalTime>
  <Words>167</Words>
  <Application>Microsoft Office PowerPoint</Application>
  <PresentationFormat>Экран (4:3)</PresentationFormat>
  <Paragraphs>30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УСТРОЙСТВО ТРАКТОРОВ.</vt:lpstr>
      <vt:lpstr>  Сцепления. </vt:lpstr>
      <vt:lpstr>Слайд 3</vt:lpstr>
      <vt:lpstr>Слайд 4</vt:lpstr>
      <vt:lpstr>Электромеханическая трансмиссия</vt:lpstr>
      <vt:lpstr>Гидрообъемная трансмиссия</vt:lpstr>
      <vt:lpstr> 1.Назначение сцеплений, требования к ним. </vt:lpstr>
      <vt:lpstr>Требования к сцеплениям</vt:lpstr>
      <vt:lpstr>Слайд 9</vt:lpstr>
      <vt:lpstr>Устройство и принцип работы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Коэффициент запаса</vt:lpstr>
      <vt:lpstr>Механизм привода</vt:lpstr>
      <vt:lpstr>Слайд 20</vt:lpstr>
      <vt:lpstr>Слайд 21</vt:lpstr>
      <vt:lpstr>Слайд 22</vt:lpstr>
      <vt:lpstr>Слайд 23</vt:lpstr>
      <vt:lpstr>Установка сцепления</vt:lpstr>
      <vt:lpstr>Регулировки.</vt:lpstr>
      <vt:lpstr>Слайд 26</vt:lpstr>
      <vt:lpstr>Слайд 27</vt:lpstr>
      <vt:lpstr>Слайд 28</vt:lpstr>
      <vt:lpstr>Слайд 29</vt:lpstr>
      <vt:lpstr>Слайд 30</vt:lpstr>
      <vt:lpstr>Закрепление нового учебного материала:</vt:lpstr>
      <vt:lpstr>Слайд 32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 Кривошипно-шатунный механизм. </dc:title>
  <dc:creator>ВП</dc:creator>
  <cp:lastModifiedBy>Пользователь Windows</cp:lastModifiedBy>
  <cp:revision>102</cp:revision>
  <dcterms:created xsi:type="dcterms:W3CDTF">2010-02-27T05:30:45Z</dcterms:created>
  <dcterms:modified xsi:type="dcterms:W3CDTF">2025-02-12T06:12:56Z</dcterms:modified>
</cp:coreProperties>
</file>