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3" r:id="rId2"/>
    <p:sldId id="257" r:id="rId3"/>
    <p:sldId id="291" r:id="rId4"/>
    <p:sldId id="337" r:id="rId5"/>
    <p:sldId id="318" r:id="rId6"/>
    <p:sldId id="306" r:id="rId7"/>
    <p:sldId id="307" r:id="rId8"/>
    <p:sldId id="345" r:id="rId9"/>
    <p:sldId id="308" r:id="rId10"/>
    <p:sldId id="346" r:id="rId11"/>
    <p:sldId id="322" r:id="rId12"/>
    <p:sldId id="320" r:id="rId13"/>
    <p:sldId id="321" r:id="rId14"/>
    <p:sldId id="319" r:id="rId15"/>
    <p:sldId id="338" r:id="rId16"/>
    <p:sldId id="340" r:id="rId17"/>
    <p:sldId id="335" r:id="rId18"/>
    <p:sldId id="329" r:id="rId19"/>
    <p:sldId id="332" r:id="rId20"/>
    <p:sldId id="331" r:id="rId21"/>
    <p:sldId id="333" r:id="rId22"/>
    <p:sldId id="330" r:id="rId23"/>
    <p:sldId id="328" r:id="rId24"/>
    <p:sldId id="334" r:id="rId25"/>
    <p:sldId id="344" r:id="rId26"/>
    <p:sldId id="309" r:id="rId27"/>
    <p:sldId id="310" r:id="rId28"/>
    <p:sldId id="314" r:id="rId29"/>
    <p:sldId id="315" r:id="rId30"/>
    <p:sldId id="316" r:id="rId31"/>
    <p:sldId id="317" r:id="rId32"/>
    <p:sldId id="311" r:id="rId33"/>
    <p:sldId id="323" r:id="rId34"/>
    <p:sldId id="324" r:id="rId35"/>
    <p:sldId id="325" r:id="rId36"/>
    <p:sldId id="342" r:id="rId37"/>
    <p:sldId id="341" r:id="rId38"/>
    <p:sldId id="343" r:id="rId39"/>
    <p:sldId id="326" r:id="rId40"/>
    <p:sldId id="327" r:id="rId41"/>
    <p:sldId id="312" r:id="rId42"/>
    <p:sldId id="313" r:id="rId43"/>
    <p:sldId id="275" r:id="rId44"/>
    <p:sldId id="273" r:id="rId4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306" autoAdjust="0"/>
    <p:restoredTop sz="94667" autoAdjust="0"/>
  </p:normalViewPr>
  <p:slideViewPr>
    <p:cSldViewPr>
      <p:cViewPr varScale="1">
        <p:scale>
          <a:sx n="69" d="100"/>
          <a:sy n="69" d="100"/>
        </p:scale>
        <p:origin x="-138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2B67E8-E49F-48BB-AC2A-63C34BFA587E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214422"/>
            <a:ext cx="7191375" cy="466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УСТРОЙСТВО ТРАКТОРОВ.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786182" y="6143644"/>
            <a:ext cx="43577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Преподаватель                    С.А.Кондратенко</a:t>
            </a:r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14290"/>
            <a:ext cx="8229600" cy="785818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solidFill>
                  <a:schemeClr val="tx1"/>
                </a:solidFill>
              </a:rPr>
              <a:t/>
            </a:r>
            <a:br>
              <a:rPr lang="ru-RU" sz="2700" b="1" dirty="0" smtClean="0">
                <a:solidFill>
                  <a:schemeClr val="tx1"/>
                </a:solidFill>
              </a:rPr>
            </a:br>
            <a:r>
              <a:rPr lang="ru-RU" sz="2700" b="1" dirty="0"/>
              <a:t/>
            </a:r>
            <a:br>
              <a:rPr lang="ru-RU" sz="2700" b="1" dirty="0"/>
            </a:b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Коробки перемены передач</a:t>
            </a:r>
            <a: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85860"/>
            <a:ext cx="9144000" cy="5572140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20000"/>
              </a:lnSpc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1.Коробки передач, их назначение, классификация и основные требования к ним.</a:t>
            </a:r>
          </a:p>
          <a:p>
            <a:pPr>
              <a:lnSpc>
                <a:spcPct val="120000"/>
              </a:lnSpc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2. Конструкция и работа коробок передач.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3.Вальные, планетарные и комбинированные коробки передач.</a:t>
            </a:r>
          </a:p>
          <a:p>
            <a:pPr>
              <a:lnSpc>
                <a:spcPct val="120000"/>
              </a:lnSpc>
              <a:buNone/>
            </a:pP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.Устройство механических коробок передач.</a:t>
            </a:r>
          </a:p>
          <a:p>
            <a:pPr>
              <a:lnSpc>
                <a:spcPct val="120000"/>
              </a:lnSpc>
              <a:buNone/>
            </a:pP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.Коробки передач с переключением без разрыва потока мощности.</a:t>
            </a:r>
          </a:p>
          <a:p>
            <a:pPr>
              <a:lnSpc>
                <a:spcPct val="120000"/>
              </a:lnSpc>
              <a:buNone/>
            </a:pP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.Гидросистема коробки, гидроагрегаты тракторов 1221,3022.</a:t>
            </a:r>
          </a:p>
          <a:p>
            <a:pPr>
              <a:lnSpc>
                <a:spcPct val="120000"/>
              </a:lnSpc>
              <a:buNone/>
            </a:pP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.Механизм переключения.</a:t>
            </a:r>
          </a:p>
          <a:p>
            <a:pPr>
              <a:lnSpc>
                <a:spcPct val="120000"/>
              </a:lnSpc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8.Основные неисправности коробок передач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Стр140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-1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51</a:t>
            </a:r>
          </a:p>
          <a:p>
            <a:pPr>
              <a:lnSpc>
                <a:spcPct val="120000"/>
              </a:lnSpc>
              <a:buNone/>
            </a:pPr>
            <a:endParaRPr lang="ru-RU" sz="3600" dirty="0" smtClean="0"/>
          </a:p>
          <a:p>
            <a:endParaRPr lang="ru-RU" sz="2800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357166"/>
            <a:ext cx="78581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800" dirty="0" smtClean="0"/>
              <a:t>1.Коробки передач, их назначение, классификация и основные требования к ним.</a:t>
            </a:r>
          </a:p>
        </p:txBody>
      </p:sp>
      <p:pic>
        <p:nvPicPr>
          <p:cNvPr id="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214282" y="1500174"/>
            <a:ext cx="8715436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Классификация коробок передач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85860"/>
            <a:ext cx="9001156" cy="5286412"/>
          </a:xfrm>
        </p:spPr>
        <p:txBody>
          <a:bodyPr>
            <a:normAutofit fontScale="85000" lnSpcReduction="20000"/>
          </a:bodyPr>
          <a:lstStyle/>
          <a:p>
            <a:r>
              <a:rPr lang="ru-RU" sz="2800" dirty="0" smtClean="0"/>
              <a:t>Беларус -82.1 Механическая девятиступенчатая с наличием понижающего редуктора, удваивающего число передач.</a:t>
            </a:r>
          </a:p>
          <a:p>
            <a:r>
              <a:rPr lang="ru-RU" sz="2800" dirty="0" smtClean="0"/>
              <a:t>Беларус -1221 16/8, механическая, ступенчатая, диапазонная  </a:t>
            </a:r>
          </a:p>
          <a:p>
            <a:pPr>
              <a:buNone/>
            </a:pPr>
            <a:r>
              <a:rPr lang="ru-RU" sz="2800" dirty="0" smtClean="0"/>
              <a:t>    ( 4 диапазона переднего хода и 2заднего хода), с переключением передач внутри диапазонов с помощью синхронизаторов.</a:t>
            </a:r>
            <a:br>
              <a:rPr lang="ru-RU" sz="2800" dirty="0" smtClean="0"/>
            </a:br>
            <a:r>
              <a:rPr lang="ru-RU" sz="2800" dirty="0" smtClean="0"/>
              <a:t>Коробка передач обеспечивает</a:t>
            </a:r>
            <a:r>
              <a:rPr lang="ru-RU" sz="2800" i="1" dirty="0" smtClean="0"/>
              <a:t> 16</a:t>
            </a:r>
            <a:r>
              <a:rPr lang="ru-RU" sz="2800" dirty="0" smtClean="0"/>
              <a:t> передач вперед и</a:t>
            </a:r>
            <a:r>
              <a:rPr lang="ru-RU" sz="2800" i="1" dirty="0" smtClean="0"/>
              <a:t> 8</a:t>
            </a:r>
            <a:r>
              <a:rPr lang="ru-RU" sz="2800" dirty="0" smtClean="0"/>
              <a:t> назад, а также привод переднего ведущего моста, синхронного ВОМ. </a:t>
            </a:r>
          </a:p>
          <a:p>
            <a:r>
              <a:rPr lang="ru-RU" sz="2800" dirty="0" smtClean="0"/>
              <a:t>Коробка передач Беларус -3022 — гидромеханическая, с шестернями постоянного зацепления диапазонного типа, обеспечивает получение 24 передач переднего хода и 12 передач заднего хода, привод независимого ВОМ и переднего ведущего моста. Переключение диапазонов производится перемещением зубчатых муфт с использованием муфты сцепления, а переключение передач — с помощью </a:t>
            </a:r>
            <a:r>
              <a:rPr lang="ru-RU" sz="2800" dirty="0" err="1" smtClean="0"/>
              <a:t>электрогидро</a:t>
            </a:r>
            <a:r>
              <a:rPr lang="ru-RU" sz="2800" dirty="0" smtClean="0"/>
              <a:t> -управляемых фрикционных муфт без использования муфты сцепления.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F:\интернет\тракторы трансмисия\Traktor224_0060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285728"/>
            <a:ext cx="6286544" cy="6186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/>
              <a:t>Требования предъявляемые к коробкам передач.</a:t>
            </a:r>
            <a:endParaRPr lang="ru-RU" sz="36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1357298"/>
            <a:ext cx="5715040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F:\800,900\800,900-18-Коробка переменных передач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1928794" y="0"/>
            <a:ext cx="5929354" cy="6572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1221+1523 -Объединенная программа обучения\015-1523-13-Коробка передач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1"/>
            <a:ext cx="5715040" cy="685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463" y="1"/>
            <a:ext cx="857094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463" y="144463"/>
            <a:ext cx="8642379" cy="671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0"/>
            <a:ext cx="72152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Работа синхронизатора.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14422"/>
            <a:ext cx="9144000" cy="5357850"/>
          </a:xfrm>
        </p:spPr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   При включении передачи каретка синхронизатора передвигается в сторону шестерни  включаемой передачи. При этом пальцы фиксаторов</a:t>
            </a:r>
            <a:r>
              <a:rPr lang="ru-RU" sz="3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сдвигают конусное кольцо</a:t>
            </a:r>
            <a:r>
              <a:rPr lang="ru-RU" sz="3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до соприкосновения с поверхностью конуса на включаемой шестерне, свободно сидящей на валу. Под действием трения между конусными поверхностями шестерни  и конусного кольца</a:t>
            </a:r>
            <a:r>
              <a:rPr lang="ru-RU" sz="3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синхронизатора кольцо последнего проворачивается до упора блокировочных пальцев  в каретку</a:t>
            </a:r>
            <a:r>
              <a:rPr lang="ru-RU" sz="3400" i="1" dirty="0" smtClean="0">
                <a:latin typeface="Times New Roman" pitchFamily="18" charset="0"/>
                <a:cs typeface="Times New Roman" pitchFamily="18" charset="0"/>
              </a:rPr>
              <a:t> .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При этом блокируется дальнейшее продвижение каретки  до выравнивания скоростей вращения конусного кольца</a:t>
            </a:r>
            <a:br>
              <a:rPr lang="ru-RU" sz="3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синхронизатора и шестерни  включаемой передачи.</a:t>
            </a:r>
          </a:p>
          <a:p>
            <a:pPr algn="just"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    После выравнивания угловых скоростей конусное кольцо</a:t>
            </a:r>
            <a:r>
              <a:rPr lang="ru-RU" sz="3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синхронизатора проворачивается, происходит разблокировка, и каретка входит в зацепление со шлицевым венцом шестерни , включая передачу.</a:t>
            </a:r>
          </a:p>
          <a:p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374"/>
          <p:cNvPicPr>
            <a:picLocks noChangeAspect="1" noChangeArrowheads="1"/>
          </p:cNvPicPr>
          <p:nvPr/>
        </p:nvPicPr>
        <p:blipFill>
          <a:blip r:embed="rId2"/>
          <a:srcRect l="72334"/>
          <a:stretch>
            <a:fillRect/>
          </a:stretch>
        </p:blipFill>
        <p:spPr bwMode="auto">
          <a:xfrm>
            <a:off x="2928926" y="0"/>
            <a:ext cx="2031555" cy="664371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643042" y="571480"/>
            <a:ext cx="51435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Синхронизатор </a:t>
            </a:r>
          </a:p>
          <a:p>
            <a:r>
              <a:rPr lang="ru-RU" dirty="0" smtClean="0"/>
              <a:t>1 - кольцо; </a:t>
            </a:r>
            <a:r>
              <a:rPr lang="ru-RU" i="1" dirty="0" smtClean="0"/>
              <a:t>2</a:t>
            </a:r>
            <a:r>
              <a:rPr lang="ru-RU" dirty="0" smtClean="0"/>
              <a:t> каретка; </a:t>
            </a:r>
            <a:r>
              <a:rPr lang="ru-RU" i="1" dirty="0" smtClean="0"/>
              <a:t>3</a:t>
            </a:r>
            <a:r>
              <a:rPr lang="ru-RU" dirty="0" smtClean="0"/>
              <a:t> фиксатор: </a:t>
            </a:r>
            <a:r>
              <a:rPr lang="ru-RU" i="1" dirty="0" smtClean="0"/>
              <a:t>4 -</a:t>
            </a:r>
            <a:r>
              <a:rPr lang="ru-RU" dirty="0" smtClean="0"/>
              <a:t> пружина; </a:t>
            </a:r>
            <a:r>
              <a:rPr lang="ru-RU" i="1" dirty="0" smtClean="0"/>
              <a:t>5</a:t>
            </a:r>
            <a:r>
              <a:rPr lang="ru-RU" dirty="0" smtClean="0"/>
              <a:t> - палец; </a:t>
            </a:r>
            <a:r>
              <a:rPr lang="ru-RU" i="1" dirty="0" smtClean="0"/>
              <a:t>6, 7</a:t>
            </a:r>
            <a:r>
              <a:rPr lang="ru-RU" dirty="0" smtClean="0"/>
              <a:t> вилки</a:t>
            </a:r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428728" y="214290"/>
            <a:ext cx="6429420" cy="642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428604"/>
            <a:ext cx="7500990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428604"/>
            <a:ext cx="7858180" cy="1882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285992"/>
            <a:ext cx="8215370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66675"/>
            <a:ext cx="6000792" cy="6577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0"/>
            <a:ext cx="5357850" cy="683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285728"/>
            <a:ext cx="5572164" cy="635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463" y="144463"/>
            <a:ext cx="8642379" cy="6356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contrast="40000"/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contrast="40000"/>
          </a:blip>
          <a:srcRect/>
          <a:stretch>
            <a:fillRect/>
          </a:stretch>
        </p:blipFill>
        <p:spPr bwMode="auto">
          <a:xfrm>
            <a:off x="0" y="0"/>
            <a:ext cx="909316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lum contrast="30000"/>
          </a:blip>
          <a:srcRect/>
          <a:stretch>
            <a:fillRect/>
          </a:stretch>
        </p:blipFill>
        <p:spPr bwMode="auto">
          <a:xfrm>
            <a:off x="0" y="357166"/>
            <a:ext cx="9144000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57166"/>
            <a:ext cx="8929718" cy="6072230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3400" dirty="0" err="1" smtClean="0">
                <a:latin typeface="Times New Roman" pitchFamily="18" charset="0"/>
                <a:cs typeface="Times New Roman" pitchFamily="18" charset="0"/>
              </a:rPr>
              <a:t>Гидроподжимные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муфты попарно собраны в двух барабанах, расположенных непосредственно на шлицах вторичного вала. Внутри каждого барабана  (рис. 11.7) находятся кольцевые полости 7, в которых установлены поршни </a:t>
            </a:r>
            <a:r>
              <a:rPr lang="ru-RU" sz="3400" i="1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Зазор между барабаном и поршнями уплотнен наружным разрезным чугунным и внутренним резиновым кольцами. На наружной части барабана расположены пазы, в которые входят выступы ведомых стальных дисков </a:t>
            </a:r>
            <a:r>
              <a:rPr lang="ru-RU" sz="3400" i="1" dirty="0" smtClean="0">
                <a:latin typeface="Times New Roman" pitchFamily="18" charset="0"/>
                <a:cs typeface="Times New Roman" pitchFamily="18" charset="0"/>
              </a:rPr>
              <a:t>3.</a:t>
            </a:r>
            <a:endParaRPr lang="ru-RU" sz="3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    Между ведомыми дисками </a:t>
            </a:r>
            <a:r>
              <a:rPr lang="ru-RU" sz="3400" i="1" dirty="0" smtClean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находятся ведущие диски </a:t>
            </a:r>
            <a:r>
              <a:rPr lang="ru-RU" sz="3400" i="1" dirty="0" smtClean="0"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3400" dirty="0" err="1" smtClean="0">
                <a:latin typeface="Times New Roman" pitchFamily="18" charset="0"/>
                <a:cs typeface="Times New Roman" pitchFamily="18" charset="0"/>
              </a:rPr>
              <a:t>ме-таллокерамическими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накладками. Ведущие диски с внутренней стороны имеют шлицы, посредством которых обеспечивается их сопряжение с зубчатыми венцами шестерен </a:t>
            </a:r>
            <a:r>
              <a:rPr lang="ru-RU" sz="3400" i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Комплект ведомых и ведущих дисков замкнут упорным диском </a:t>
            </a:r>
            <a:r>
              <a:rPr lang="ru-RU" sz="3400" i="1" dirty="0" smtClean="0">
                <a:latin typeface="Times New Roman" pitchFamily="18" charset="0"/>
                <a:cs typeface="Times New Roman" pitchFamily="18" charset="0"/>
              </a:rPr>
              <a:t>9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и стопорным кольцом 1, вставленным в проточку барабана. В другую проточку барабана установлено упорное кольцо </a:t>
            </a:r>
            <a:r>
              <a:rPr lang="ru-RU" sz="3400" i="1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Между упорным кольцом и поршнем размещены пружины </a:t>
            </a:r>
            <a:r>
              <a:rPr lang="ru-RU" sz="3400" i="1" dirty="0" smtClean="0">
                <a:latin typeface="Times New Roman" pitchFamily="18" charset="0"/>
                <a:cs typeface="Times New Roman" pitchFamily="18" charset="0"/>
              </a:rPr>
              <a:t>10,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выключающие муфту из работы. При включении передачи масло гидронасосом нагнетается в герметическую полость 7 и перемещает поршень </a:t>
            </a:r>
            <a:r>
              <a:rPr lang="ru-RU" sz="3400" i="1" dirty="0" smtClean="0">
                <a:latin typeface="Times New Roman" pitchFamily="18" charset="0"/>
                <a:cs typeface="Times New Roman" pitchFamily="18" charset="0"/>
              </a:rPr>
              <a:t>6.</a:t>
            </a:r>
            <a:endParaRPr lang="ru-RU" sz="3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14290"/>
            <a:ext cx="9144000" cy="64294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Гидросистема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трансмиссии во время работы трактора создает и поддерживает определенное давление в полости одной из гидроподжимных муфт, обеспечивает смазывание дисков муфт и поддержание нормального температурного режима деталей КП. Гидравлическое переключение передач в одном диапазоне позволяет на ходу переходить с одной передачи на другую и снижает вредное влияние динамических нагрузок на детали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КП.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 l="3752" t="33476" r="10449" b="22694"/>
          <a:stretch>
            <a:fillRect/>
          </a:stretch>
        </p:blipFill>
        <p:spPr bwMode="auto">
          <a:xfrm>
            <a:off x="-1" y="0"/>
            <a:ext cx="9144001" cy="3857628"/>
          </a:xfrm>
          <a:prstGeom prst="rect">
            <a:avLst/>
          </a:prstGeom>
          <a:noFill/>
        </p:spPr>
      </p:pic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14282" y="3857628"/>
          <a:ext cx="8715436" cy="2819400"/>
        </p:xfrm>
        <a:graphic>
          <a:graphicData uri="http://schemas.openxmlformats.org/drawingml/2006/table">
            <a:tbl>
              <a:tblPr/>
              <a:tblGrid>
                <a:gridCol w="8715436"/>
              </a:tblGrid>
              <a:tr h="2571768">
                <a:tc>
                  <a:txBody>
                    <a:bodyPr/>
                    <a:lstStyle/>
                    <a:p>
                      <a:pPr indent="152400" algn="just">
                        <a:spcAft>
                          <a:spcPts val="0"/>
                        </a:spcAft>
                        <a:tabLst>
                          <a:tab pos="180340" algn="l"/>
                          <a:tab pos="269875" algn="l"/>
                          <a:tab pos="540385" algn="l"/>
                          <a:tab pos="900430" algn="l"/>
                          <a:tab pos="1260475" algn="l"/>
                          <a:tab pos="1620520" algn="l"/>
                          <a:tab pos="1980565" algn="l"/>
                          <a:tab pos="2340610" algn="l"/>
                          <a:tab pos="2700655" algn="l"/>
                          <a:tab pos="3060700" algn="l"/>
                          <a:tab pos="3420745" algn="l"/>
                          <a:tab pos="3780790" algn="l"/>
                          <a:tab pos="4140835" algn="l"/>
                          <a:tab pos="4500880" algn="l"/>
                          <a:tab pos="4860925" algn="l"/>
                          <a:tab pos="5220970" algn="l"/>
                          <a:tab pos="5581015" algn="l"/>
                          <a:tab pos="5941060" algn="l"/>
                          <a:tab pos="449580" algn="l"/>
                        </a:tabLst>
                      </a:pPr>
                      <a:r>
                        <a:rPr lang="ru-RU" sz="20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Внимание:</a:t>
                      </a:r>
                      <a:r>
                        <a:rPr lang="ru-RU" sz="2000" b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Для проверки правильности сборки вала необходимо подать воздух в каналы подвода масла к фрикционным муфтам. При этом должны срабатывать соответствующие фрикционные муфты:</a:t>
                      </a:r>
                      <a:endParaRPr lang="ru-RU" sz="20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spcAft>
                          <a:spcPts val="300"/>
                        </a:spcAft>
                        <a:tabLst>
                          <a:tab pos="180340" algn="l"/>
                          <a:tab pos="269875" algn="l"/>
                          <a:tab pos="540385" algn="l"/>
                          <a:tab pos="900430" algn="l"/>
                          <a:tab pos="1260475" algn="l"/>
                          <a:tab pos="1620520" algn="l"/>
                          <a:tab pos="1980565" algn="l"/>
                          <a:tab pos="2340610" algn="l"/>
                          <a:tab pos="2700655" algn="l"/>
                          <a:tab pos="3060700" algn="l"/>
                          <a:tab pos="3420745" algn="l"/>
                          <a:tab pos="3780790" algn="l"/>
                          <a:tab pos="4140835" algn="l"/>
                          <a:tab pos="4500880" algn="l"/>
                          <a:tab pos="4860925" algn="l"/>
                          <a:tab pos="5220970" algn="l"/>
                          <a:tab pos="5581015" algn="l"/>
                          <a:tab pos="5941060" algn="l"/>
                        </a:tabLst>
                      </a:pPr>
                      <a:r>
                        <a:rPr lang="ru-RU" sz="2000" b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– при подаче воздуха в канал «И» должна включиться фрикционная муфта «В»;</a:t>
                      </a:r>
                      <a:endParaRPr lang="ru-RU" sz="20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spcAft>
                          <a:spcPts val="300"/>
                        </a:spcAft>
                        <a:tabLst>
                          <a:tab pos="180340" algn="l"/>
                          <a:tab pos="269875" algn="l"/>
                          <a:tab pos="540385" algn="l"/>
                          <a:tab pos="900430" algn="l"/>
                          <a:tab pos="1260475" algn="l"/>
                          <a:tab pos="1620520" algn="l"/>
                          <a:tab pos="1980565" algn="l"/>
                          <a:tab pos="2340610" algn="l"/>
                          <a:tab pos="2700655" algn="l"/>
                          <a:tab pos="3060700" algn="l"/>
                          <a:tab pos="3420745" algn="l"/>
                          <a:tab pos="3780790" algn="l"/>
                          <a:tab pos="4140835" algn="l"/>
                          <a:tab pos="4500880" algn="l"/>
                          <a:tab pos="4860925" algn="l"/>
                          <a:tab pos="5220970" algn="l"/>
                          <a:tab pos="5581015" algn="l"/>
                          <a:tab pos="5941060" algn="l"/>
                        </a:tabLst>
                      </a:pPr>
                      <a:r>
                        <a:rPr lang="ru-RU" sz="2000" b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– при подаче воздуха в канал «Г» должна включиться фрикционная муфта «Д»;</a:t>
                      </a:r>
                      <a:endParaRPr lang="ru-RU" sz="20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tabLst>
                          <a:tab pos="180340" algn="l"/>
                          <a:tab pos="269875" algn="l"/>
                          <a:tab pos="540385" algn="l"/>
                          <a:tab pos="900430" algn="l"/>
                          <a:tab pos="1260475" algn="l"/>
                          <a:tab pos="1620520" algn="l"/>
                          <a:tab pos="1980565" algn="l"/>
                          <a:tab pos="2340610" algn="l"/>
                          <a:tab pos="2700655" algn="l"/>
                          <a:tab pos="3060700" algn="l"/>
                          <a:tab pos="3420745" algn="l"/>
                          <a:tab pos="3780790" algn="l"/>
                          <a:tab pos="4140835" algn="l"/>
                          <a:tab pos="4500880" algn="l"/>
                          <a:tab pos="4860925" algn="l"/>
                          <a:tab pos="5220970" algn="l"/>
                          <a:tab pos="5581015" algn="l"/>
                          <a:tab pos="5941060" algn="l"/>
                          <a:tab pos="449580" algn="l"/>
                        </a:tabLst>
                      </a:pPr>
                      <a:r>
                        <a:rPr lang="ru-RU" sz="2000" b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– при подаче воздуха в канал «Е» должна включиться фрикционная муфта «Ж».</a:t>
                      </a:r>
                      <a:endParaRPr lang="ru-RU" sz="20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805" marR="668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F:\800,900\800,900-18-Коробка переменных передач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:\1221+1523 -Объединенная программа обучения\015-1523-13-Коробка передач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/>
              <a:t>Закрепление нового учебного материала:</a:t>
            </a:r>
            <a:endParaRPr lang="ru-RU" sz="3200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42910" y="2143116"/>
            <a:ext cx="778674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- Для чего нужны коробки передач?</a:t>
            </a:r>
          </a:p>
          <a:p>
            <a:r>
              <a:rPr lang="ru-RU" sz="2400" dirty="0" smtClean="0"/>
              <a:t>-От чего зависит число ступеней в коробки передач?</a:t>
            </a:r>
          </a:p>
          <a:p>
            <a:r>
              <a:rPr lang="ru-RU" sz="2400" dirty="0" smtClean="0"/>
              <a:t>-Какие типы механизмов управления коробками передач используется?</a:t>
            </a:r>
          </a:p>
          <a:p>
            <a:endParaRPr lang="ru-RU" sz="2400" dirty="0" smtClean="0"/>
          </a:p>
          <a:p>
            <a:r>
              <a:rPr lang="ru-RU" sz="2400" dirty="0" smtClean="0"/>
              <a:t> </a:t>
            </a:r>
            <a:endParaRPr lang="ru-RU" sz="2400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14480" y="357166"/>
            <a:ext cx="582863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smtClean="0">
                <a:latin typeface="Courier New" pitchFamily="49" charset="0"/>
                <a:cs typeface="Courier New" pitchFamily="49" charset="0"/>
              </a:rPr>
              <a:t>Спасибо за     внимание.</a:t>
            </a:r>
            <a:endParaRPr lang="ru-RU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643050"/>
            <a:ext cx="7000924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1476</TotalTime>
  <Words>544</Words>
  <Application>Microsoft Office PowerPoint</Application>
  <PresentationFormat>Экран (4:3)</PresentationFormat>
  <Paragraphs>39</Paragraphs>
  <Slides>44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45" baseType="lpstr">
      <vt:lpstr>Тема Office</vt:lpstr>
      <vt:lpstr>УСТРОЙСТВО ТРАКТОРОВ.</vt:lpstr>
      <vt:lpstr>   Коробки перемены передач. </vt:lpstr>
      <vt:lpstr> </vt:lpstr>
      <vt:lpstr>Классификация коробок передач</vt:lpstr>
      <vt:lpstr>Слайд 5</vt:lpstr>
      <vt:lpstr>Слайд 6</vt:lpstr>
      <vt:lpstr>Требования предъявляемые к коробкам передач.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Работа синхронизатора.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Закрепление нового учебного материала:</vt:lpstr>
      <vt:lpstr>Слайд 44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 Кривошипно-шатунный механизм. </dc:title>
  <dc:creator>ВП</dc:creator>
  <cp:lastModifiedBy>Пользователь Windows</cp:lastModifiedBy>
  <cp:revision>128</cp:revision>
  <dcterms:created xsi:type="dcterms:W3CDTF">2010-02-27T05:30:45Z</dcterms:created>
  <dcterms:modified xsi:type="dcterms:W3CDTF">2025-02-12T06:12:27Z</dcterms:modified>
</cp:coreProperties>
</file>