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91" r:id="rId3"/>
    <p:sldId id="294" r:id="rId4"/>
    <p:sldId id="295" r:id="rId5"/>
    <p:sldId id="296" r:id="rId6"/>
    <p:sldId id="297" r:id="rId7"/>
    <p:sldId id="298" r:id="rId8"/>
    <p:sldId id="299" r:id="rId9"/>
    <p:sldId id="306" r:id="rId10"/>
    <p:sldId id="326" r:id="rId11"/>
    <p:sldId id="308" r:id="rId12"/>
    <p:sldId id="327" r:id="rId13"/>
    <p:sldId id="300" r:id="rId14"/>
    <p:sldId id="332" r:id="rId15"/>
    <p:sldId id="333" r:id="rId16"/>
    <p:sldId id="324" r:id="rId17"/>
    <p:sldId id="316" r:id="rId18"/>
    <p:sldId id="317" r:id="rId19"/>
    <p:sldId id="319" r:id="rId20"/>
    <p:sldId id="320" r:id="rId21"/>
    <p:sldId id="321" r:id="rId22"/>
    <p:sldId id="293" r:id="rId23"/>
    <p:sldId id="292" r:id="rId24"/>
    <p:sldId id="307" r:id="rId25"/>
    <p:sldId id="301" r:id="rId26"/>
    <p:sldId id="302" r:id="rId27"/>
    <p:sldId id="328" r:id="rId28"/>
    <p:sldId id="310" r:id="rId29"/>
    <p:sldId id="329" r:id="rId30"/>
    <p:sldId id="311" r:id="rId31"/>
    <p:sldId id="312" r:id="rId32"/>
    <p:sldId id="322" r:id="rId33"/>
    <p:sldId id="323" r:id="rId34"/>
    <p:sldId id="318" r:id="rId35"/>
    <p:sldId id="315" r:id="rId36"/>
    <p:sldId id="314" r:id="rId37"/>
    <p:sldId id="330" r:id="rId38"/>
    <p:sldId id="313" r:id="rId39"/>
    <p:sldId id="331" r:id="rId40"/>
    <p:sldId id="275" r:id="rId41"/>
    <p:sldId id="273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67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14422"/>
            <a:ext cx="7191375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УСТРОЙСТВО ТРАКТОРОВ.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6143644"/>
            <a:ext cx="4357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Преподаватель                    С.А.Кондратенко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Ведущие мосты   колесных тракторов.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572164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Назначение механизмов ведущего моста колесных тракторов и самоходных машин, кинематические схемы.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Типы и конструкция главных передач.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Дифференциал, его типы, назначение и принцип работы,  конструкция, кинематика.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Способы блокировки и работа блокировочных устройств.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Самоблокирующие дифференциалы.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Конечные передачи и бортовые редукторы.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Регулировки механизмов ведущих мостов.</a:t>
            </a:r>
          </a:p>
          <a:p>
            <a:pPr marL="514350" indent="-514350">
              <a:lnSpc>
                <a:spcPct val="120000"/>
              </a:lnSpc>
              <a:buAutoNum type="arabicPeriod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Неисправности, причины их возникновения и признаки.</a:t>
            </a:r>
          </a:p>
          <a:p>
            <a:pPr marL="514350" indent="-514350">
              <a:lnSpc>
                <a:spcPct val="120000"/>
              </a:lnSpc>
              <a:buNone/>
            </a:pPr>
            <a:r>
              <a:rPr lang="ru-RU" sz="2600" smtClean="0">
                <a:latin typeface="Times New Roman" pitchFamily="18" charset="0"/>
                <a:cs typeface="Times New Roman" pitchFamily="18" charset="0"/>
              </a:rPr>
              <a:t>Стр.157-165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ru-RU" sz="2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Назначение механизмов ведущего моста колесных самоходных машин, кинематические схемы.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642910" y="1428736"/>
            <a:ext cx="800105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20000" contrast="40000"/>
          </a:blip>
          <a:srcRect/>
          <a:stretch>
            <a:fillRect/>
          </a:stretch>
        </p:blipFill>
        <p:spPr bwMode="auto">
          <a:xfrm>
            <a:off x="500034" y="285728"/>
            <a:ext cx="8001056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Типы и конструкция главных передач.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928662" y="1357298"/>
            <a:ext cx="7572428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428596" y="357166"/>
            <a:ext cx="8215370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>Дифференциал, его типы, назначение и принцип работы, конструкция, кинематика.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714348" y="1357298"/>
            <a:ext cx="785818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357158" y="214290"/>
            <a:ext cx="842968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929718" cy="6357982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Когда трактор движется прямо по ровной сухой дороге, оба ведущих колеса испытывают одинаковые сопротивления качению и нагрузки на колесах. Ведомая шестерня 5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главной передачи вращает вокруг своей оси корпус дифференциала с крестовиной и сателлитами.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Сателлиты, находясь в зацеплении с правой и левой полуосевыми шестернями, приводят их во вращение с одинаковой частотой. В этом случае сателлиты вокруг собственной оси не вращаются.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При повороте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длина пути, преодолеваемая отдельными колесами трактора, разная, так как вращение внутреннего колеса замедляется, а наружного, наоборот, ускоряется. Сателлиты, вращаясь вместе с корпусом, своими зубьями упираются в зубья полуосевой шестерни, замедлившей вращение, и сообщают дополнительную скорость другой полуосевой шестерне. В результате этого наружное колесо, проходя больший путь, вращается быстрее.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Дифференциал заднего мост блокируется фрикционной муфтой с гидроприводом от гидроусилителя рулевого управления. Автоматическая блокировка дифференциала (АБД) состоит из исполнительного механизма, установленного на кожухе левого тормоза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16,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и датчика (управляет блокировкой), находящегося в гидроусилителе.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 Исполнительный механизм представляет собой муфту. Ведущие 11 и ведомые диски муфты соединены соответственно со шлицами наружного конца хвостовика левой шестерни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конечной передачи и пазами корпуса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Б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муфты блокировки. С корпусом муфты связан опорный диск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10,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жестко соединенный с блокировочным валом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14,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который проходит через отверстие ведущей шестерни конечной передачи и шлицевым концом соединен с крестовиной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дифференциала.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     При выключенной АБД диски муфты разжаты под действием пружин и дифференциал работает как обычно. При включенной АБД и движении трактора в прямолинейном направлении масло от гидроусилителя рулевого управления подается в полость между крышкой и диафрагмой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Давление масла через нажимной диск передается на фрикционные диски муфты. За счет сил трения сжатые между собой диски объединяют в одно целое левую ведущую шестерню 6 конечной передачи, связанную с ней левую </a:t>
            </a:r>
            <a:r>
              <a:rPr lang="ru-RU" sz="3400" dirty="0" err="1" smtClean="0">
                <a:latin typeface="Times New Roman" pitchFamily="18" charset="0"/>
                <a:cs typeface="Times New Roman" pitchFamily="18" charset="0"/>
              </a:rPr>
              <a:t>полуосевую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шестерню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19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дифференциала, блокировочный вал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14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и крестовину </a:t>
            </a:r>
            <a:r>
              <a:rPr lang="ru-RU" sz="3400" i="1" dirty="0" smtClean="0">
                <a:latin typeface="Times New Roman" pitchFamily="18" charset="0"/>
                <a:cs typeface="Times New Roman" pitchFamily="18" charset="0"/>
              </a:rPr>
              <a:t>20.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 результате этого дифференциал блокируется, так как сателлиты не могут проворачиваться относительно левой полуосевой шестерни.</a:t>
            </a:r>
          </a:p>
          <a:p>
            <a:pPr algn="just">
              <a:lnSpc>
                <a:spcPct val="120000"/>
              </a:lnSpc>
              <a:buNone/>
            </a:pP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929717" cy="6429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52"/>
            <a:ext cx="9144000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28604"/>
            <a:ext cx="842968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57166"/>
            <a:ext cx="6929486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04"/>
            <a:ext cx="778674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929718" cy="64294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b="1" dirty="0" smtClean="0"/>
              <a:t>   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Управление блокировкой дифференциала заднего моста</a:t>
            </a:r>
          </a:p>
          <a:p>
            <a:pPr>
              <a:buNone/>
            </a:pP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Автоматическая блокировка дифференциала предназначена для повышения тягово-сцепных свойств и проходимости трактора и состоит из двухдисковой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гидроуправляемой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муфты блокировки и электрогидравлической системы управления, обеспечивающей два режима работы: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автоматический и принудительный.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Электрогидравлическая система управления блокировкой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дифференциала заднего моста (рис. 10.3) состоит из пульта 8, датчика угла поворота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направляющих колес, установленного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на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корпусе левого редуктора</a:t>
            </a:r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переднего ведущего моста,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электрогидрораспределителя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27управления блокировки дифференциала, установленного на правой крышке коробки передач и связанного маслопроводом с муфтой блокировки дифференциала, соединительных кабелей</a:t>
            </a:r>
            <a:r>
              <a:rPr lang="ru-RU" sz="7200" i="1" dirty="0" smtClean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с колодками 11. Система запитана от бортовой электросети через два предохранителя, установленных в щитке приборов. На лицевой панели пульта , расположенного над правым боковым пультом управления трактором, установлены клавиша</a:t>
            </a:r>
            <a:r>
              <a:rPr lang="ru-RU" sz="7200" i="1" dirty="0" smtClean="0"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управления блокировкой дифференциала и сигнализатор 3 включения блокировки дифференциала.</a:t>
            </a:r>
          </a:p>
          <a:p>
            <a:pPr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Переключатель</a:t>
            </a:r>
            <a:r>
              <a:rPr lang="ru-RU" sz="7200" i="1" dirty="0" smtClean="0">
                <a:latin typeface="Times New Roman" pitchFamily="18" charset="0"/>
                <a:cs typeface="Times New Roman" pitchFamily="18" charset="0"/>
              </a:rPr>
              <a:t> 4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имеет 3 положения: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«Автоматическая блокировка дифференциала»—осуществляется при нажатии верхней части клавиши. При этом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электрогидрораспределитель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27 перекрывает канал слива, масло по маслопроводу</a:t>
            </a:r>
            <a:r>
              <a:rPr lang="ru-RU" sz="7200" i="1" dirty="0" smtClean="0">
                <a:latin typeface="Times New Roman" pitchFamily="18" charset="0"/>
                <a:cs typeface="Times New Roman" pitchFamily="18" charset="0"/>
              </a:rPr>
              <a:t> 12  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поступает в муфту</a:t>
            </a:r>
            <a:r>
              <a:rPr lang="ru-RU" sz="7200" i="1" dirty="0" smtClean="0">
                <a:latin typeface="Times New Roman" pitchFamily="18" charset="0"/>
                <a:cs typeface="Times New Roman" pitchFamily="18" charset="0"/>
              </a:rPr>
              <a:t> 13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блокировки и задний мост блокируется. При повороте передних колес на угол более 13° происходит автоматическая разблокировка дифференциала заднего моста;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«Блокировка отключена» — клавиша находится в среднем положении. Масло, поступающее к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электрогидрораспределителю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27, направляется на слив;</a:t>
            </a:r>
          </a:p>
          <a:p>
            <a:pPr lvl="0">
              <a:buNone/>
            </a:pP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       «Принудительная блокировка» (нефиксированное положение) — нажата нижняя часть клавиши. При этом блокировка задних колес сохраняется и при поворотах передних колес.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Тракторы\800,900\800,900-23-ПВ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При передаче вращающего момента переднему мосту во время движения по прямой в случае буксования одного из передних колес сателлиты начинают вращаться на осях. Оси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сдвигаются в пазах корпуса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 усилие, передаваемое цилиндрическими поверхностями сателлитов через чашку на фрикционные диски, будет возрастать для отстающей полуоси и снижаться для обгоняющей, что исключает раздельное буксование колес. Чем больше сопротивление на колесах, тем сильнее сжимаются диски и тем выше степень блокировки. Если трактор движется без буксования, то передний мост автоматически отключается муфтой свободного хода в раздаточной коробке и вращающий момент от двигателя дифференциалу не передается, и диски фрикционных муфт не сжимаются.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Тракторы\1221+1523 -Объединенная программа обучения\020-1221-13-ПВМ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Тракторы\1221+1523 -Объединенная программа обучения\021-1221-14-Привод ПВМ. Управление приводом ПВМ и блокир.дифференц.заднего мост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408712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Регулировка заднего моста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1.Регулировка подшипников дифференциала.</a:t>
            </a:r>
          </a:p>
          <a:p>
            <a:pPr>
              <a:buNone/>
            </a:pPr>
            <a:r>
              <a:rPr lang="ru-RU" dirty="0" smtClean="0"/>
              <a:t>(В подшипниках дифференциала не должно быть осевого зазора. Допускается натяг не более 0,1 мм.)</a:t>
            </a:r>
          </a:p>
          <a:p>
            <a:pPr>
              <a:buNone/>
            </a:pPr>
            <a:r>
              <a:rPr lang="ru-RU" dirty="0" smtClean="0"/>
              <a:t>2.Регулировка зацепления главной передачи.</a:t>
            </a:r>
          </a:p>
          <a:p>
            <a:pPr>
              <a:buNone/>
            </a:pPr>
            <a:r>
              <a:rPr lang="ru-RU" dirty="0" smtClean="0"/>
              <a:t>(Боковой зазор в зубьях новых шестерен устанавливают в пределах 0,25…0,55 мм.)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>
            <a:normAutofit/>
          </a:bodyPr>
          <a:lstStyle/>
          <a:p>
            <a:r>
              <a:rPr lang="ru-RU" sz="4000" dirty="0" smtClean="0"/>
              <a:t>Регулировка переднего моста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87727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1.Регулировка</a:t>
            </a:r>
            <a:r>
              <a:rPr lang="ru-RU" sz="2800" b="1" dirty="0" smtClean="0"/>
              <a:t> подшипников ведущей шестерни.</a:t>
            </a:r>
          </a:p>
          <a:p>
            <a:pPr algn="just">
              <a:buNone/>
            </a:pPr>
            <a:r>
              <a:rPr lang="ru-RU" sz="2800" dirty="0" smtClean="0"/>
              <a:t>(Необходимость в регулировке подшипников ведущей шестерни возникает после 3000-5000 ч. работы, а также при замене деталей.)</a:t>
            </a:r>
          </a:p>
          <a:p>
            <a:pPr algn="just">
              <a:buNone/>
            </a:pPr>
            <a:r>
              <a:rPr lang="ru-RU" sz="2800" b="1" dirty="0" smtClean="0"/>
              <a:t>2.Регулировка подшипников дифференциала.</a:t>
            </a:r>
          </a:p>
          <a:p>
            <a:pPr algn="just">
              <a:buNone/>
            </a:pPr>
            <a:r>
              <a:rPr lang="ru-RU" sz="2800" dirty="0" smtClean="0"/>
              <a:t>(Зазор не должен превышать 0,05мм. )</a:t>
            </a:r>
          </a:p>
          <a:p>
            <a:pPr algn="just">
              <a:buNone/>
            </a:pPr>
            <a:r>
              <a:rPr lang="ru-RU" sz="2800" b="1" dirty="0" smtClean="0"/>
              <a:t>3.Регулировка зацепления главной передачи.</a:t>
            </a:r>
          </a:p>
          <a:p>
            <a:pPr algn="just">
              <a:buNone/>
            </a:pPr>
            <a:r>
              <a:rPr lang="ru-RU" sz="2800" dirty="0" smtClean="0"/>
              <a:t>(Зацепление шестерен главной передачи при эксплуатации регулировать даже при ощутимых износах зубьев не рекомендуется, так как их износ  практически не нарушает  нормальной работы.)</a:t>
            </a:r>
          </a:p>
          <a:p>
            <a:pPr algn="just">
              <a:buNone/>
            </a:pPr>
            <a:r>
              <a:rPr lang="ru-RU" sz="2800" b="1" dirty="0" smtClean="0"/>
              <a:t>4.Регулировка подшипников верхней конической пары.</a:t>
            </a:r>
          </a:p>
          <a:p>
            <a:pPr algn="just">
              <a:buNone/>
            </a:pPr>
            <a:r>
              <a:rPr lang="ru-RU" sz="2800" dirty="0" smtClean="0"/>
              <a:t>(Осевой зазор не превышал 0,05 мм.)</a:t>
            </a:r>
          </a:p>
          <a:p>
            <a:pPr algn="just">
              <a:buNone/>
            </a:pPr>
            <a:r>
              <a:rPr lang="ru-RU" sz="2800" b="1" dirty="0" smtClean="0"/>
              <a:t>5.Регулировка</a:t>
            </a:r>
            <a:r>
              <a:rPr lang="en-US" sz="2800" b="1" dirty="0" smtClean="0"/>
              <a:t> </a:t>
            </a:r>
            <a:r>
              <a:rPr lang="ru-RU" sz="2800" b="1" dirty="0" smtClean="0"/>
              <a:t>зацепления верхней конической пары.</a:t>
            </a:r>
          </a:p>
          <a:p>
            <a:pPr algn="just">
              <a:buNone/>
            </a:pPr>
            <a:r>
              <a:rPr lang="ru-RU" sz="2800" dirty="0" smtClean="0"/>
              <a:t>(Боковой зазор должен находится в пределах 0,2…0,55.)</a:t>
            </a:r>
          </a:p>
          <a:p>
            <a:pPr algn="just">
              <a:buNone/>
            </a:pPr>
            <a:r>
              <a:rPr lang="ru-RU" sz="2800" b="1" dirty="0" smtClean="0"/>
              <a:t>6.Регулировка подшипников колес.</a:t>
            </a:r>
          </a:p>
          <a:p>
            <a:pPr algn="just">
              <a:buNone/>
            </a:pPr>
            <a:r>
              <a:rPr lang="ru-RU" sz="2800" dirty="0" smtClean="0"/>
              <a:t>( Осевой зазор  не превышать 0,05 мм.)</a:t>
            </a:r>
          </a:p>
          <a:p>
            <a:pPr algn="just">
              <a:buNone/>
            </a:pPr>
            <a:r>
              <a:rPr lang="ru-RU" sz="2800" b="1" dirty="0" smtClean="0"/>
              <a:t>7.Регулировка зацепления шестерен нижней конической пары.</a:t>
            </a:r>
          </a:p>
          <a:p>
            <a:pPr algn="just">
              <a:buNone/>
            </a:pPr>
            <a:r>
              <a:rPr lang="ru-RU" sz="2800" dirty="0" smtClean="0"/>
              <a:t>(Боковой зазор должен составлять 0,25…0,64.)</a:t>
            </a:r>
            <a:endParaRPr lang="ru-RU" sz="28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Тракторы\800,900\800,900-23-ПВ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/>
              <a:t>Закрепление нового учебного материала:</a:t>
            </a:r>
            <a:endParaRPr lang="ru-RU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143116"/>
            <a:ext cx="77867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-   Охарактеризуйте назначение и дайте общую классификацию ведущих мостов?</a:t>
            </a:r>
          </a:p>
          <a:p>
            <a:r>
              <a:rPr lang="ru-RU" sz="2400" dirty="0" smtClean="0"/>
              <a:t>-Приведите характеристику и общее устройство главной передачи?</a:t>
            </a:r>
          </a:p>
          <a:p>
            <a:r>
              <a:rPr lang="ru-RU" sz="2400" dirty="0" smtClean="0"/>
              <a:t>-Для чего предназначен и как работает дифференциал?</a:t>
            </a:r>
          </a:p>
          <a:p>
            <a:r>
              <a:rPr lang="ru-RU" sz="2400" dirty="0" smtClean="0"/>
              <a:t>-Расскажите об общем устройстве конического дифференциала?</a:t>
            </a:r>
          </a:p>
          <a:p>
            <a:r>
              <a:rPr lang="ru-RU" sz="2400" dirty="0" smtClean="0"/>
              <a:t>-Для чего блокируются дифференциалы?</a:t>
            </a:r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4480" y="357166"/>
            <a:ext cx="58286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Спасибо за     внимание.</a:t>
            </a: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643050"/>
            <a:ext cx="700092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2183</TotalTime>
  <Words>1024</Words>
  <Application>Microsoft Office PowerPoint</Application>
  <PresentationFormat>Экран (4:3)</PresentationFormat>
  <Paragraphs>57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УСТРОЙСТВО ТРАКТОРОВ.</vt:lpstr>
      <vt:lpstr>Ведущие мосты   колесных тракторов. </vt:lpstr>
      <vt:lpstr>Назначение механизмов ведущего моста колесных самоходных машин, кинематические схемы. </vt:lpstr>
      <vt:lpstr>Слайд 4</vt:lpstr>
      <vt:lpstr>Типы и конструкция главных передач. </vt:lpstr>
      <vt:lpstr>Слайд 6</vt:lpstr>
      <vt:lpstr>Дифференциал, его типы, назначение и принцип работы, конструкция, кинематика.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Регулировка заднего моста</vt:lpstr>
      <vt:lpstr>Слайд 37</vt:lpstr>
      <vt:lpstr>Регулировка переднего моста</vt:lpstr>
      <vt:lpstr>Слайд 39</vt:lpstr>
      <vt:lpstr>Закрепление нового учебного материала:</vt:lpstr>
      <vt:lpstr>Слайд 41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 Кривошипно-шатунный механизм. </dc:title>
  <dc:creator>ВП</dc:creator>
  <cp:lastModifiedBy>Пользователь Windows</cp:lastModifiedBy>
  <cp:revision>122</cp:revision>
  <dcterms:created xsi:type="dcterms:W3CDTF">2010-02-27T05:30:45Z</dcterms:created>
  <dcterms:modified xsi:type="dcterms:W3CDTF">2025-02-12T06:15:14Z</dcterms:modified>
</cp:coreProperties>
</file>