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63" r:id="rId2"/>
    <p:sldId id="257" r:id="rId3"/>
    <p:sldId id="291" r:id="rId4"/>
    <p:sldId id="330" r:id="rId5"/>
    <p:sldId id="323" r:id="rId6"/>
    <p:sldId id="324" r:id="rId7"/>
    <p:sldId id="325" r:id="rId8"/>
    <p:sldId id="326" r:id="rId9"/>
    <p:sldId id="327" r:id="rId10"/>
    <p:sldId id="328" r:id="rId11"/>
    <p:sldId id="329" r:id="rId12"/>
    <p:sldId id="273" r:id="rId1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306" autoAdjust="0"/>
    <p:restoredTop sz="94667" autoAdjust="0"/>
  </p:normalViewPr>
  <p:slideViewPr>
    <p:cSldViewPr>
      <p:cViewPr varScale="1">
        <p:scale>
          <a:sx n="69" d="100"/>
          <a:sy n="69" d="100"/>
        </p:scale>
        <p:origin x="-138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transition>
    <p:wheel spokes="8"/>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transition>
    <p:wheel spokes="8"/>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transition>
    <p:wheel spokes="8"/>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transition>
    <p:wheel spokes="8"/>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transition>
    <p:wheel spokes="8"/>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transition>
    <p:wheel spokes="8"/>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transition>
    <p:wheel spokes="8"/>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transition>
    <p:wheel spokes="8"/>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transition>
    <p:wheel spokes="8"/>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transition>
    <p:wheel spokes="8"/>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DB2B67E8-E49F-48BB-AC2A-63C34BFA587E}" type="datetimeFigureOut">
              <a:rPr lang="ru-RU" smtClean="0"/>
              <a:pPr/>
              <a:t>12.02.2025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0F0D2AC-C5BF-4662-A7B7-5A62CE803B15}" type="slidenum">
              <a:rPr lang="ru-RU" smtClean="0"/>
              <a:pPr/>
              <a:t>‹#›</a:t>
            </a:fld>
            <a:endParaRPr lang="ru-RU"/>
          </a:p>
        </p:txBody>
      </p:sp>
    </p:spTree>
  </p:cSld>
  <p:clrMapOvr>
    <a:masterClrMapping/>
  </p:clrMapOvr>
  <p:transition>
    <p:wheel spokes="8"/>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2B67E8-E49F-48BB-AC2A-63C34BFA587E}" type="datetimeFigureOut">
              <a:rPr lang="ru-RU" smtClean="0"/>
              <a:pPr/>
              <a:t>12.02.2025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0F0D2AC-C5BF-4662-A7B7-5A62CE803B15}"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wheel spokes="8"/>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928662" y="1214422"/>
            <a:ext cx="7191375" cy="4667250"/>
          </a:xfrm>
          <a:prstGeom prst="rect">
            <a:avLst/>
          </a:prstGeom>
          <a:noFill/>
          <a:ln w="9525">
            <a:noFill/>
            <a:miter lim="800000"/>
            <a:headEnd/>
            <a:tailEnd/>
          </a:ln>
          <a:effectLst/>
        </p:spPr>
      </p:pic>
      <p:sp>
        <p:nvSpPr>
          <p:cNvPr id="6" name="Заголовок 5"/>
          <p:cNvSpPr>
            <a:spLocks noGrp="1"/>
          </p:cNvSpPr>
          <p:nvPr>
            <p:ph type="title"/>
          </p:nvPr>
        </p:nvSpPr>
        <p:spPr/>
        <p:txBody>
          <a:bodyPr/>
          <a:lstStyle/>
          <a:p>
            <a:r>
              <a:rPr lang="ru-RU" dirty="0" smtClean="0">
                <a:latin typeface="Times New Roman" pitchFamily="18" charset="0"/>
                <a:cs typeface="Times New Roman" pitchFamily="18" charset="0"/>
              </a:rPr>
              <a:t>УСТРОЙСТВО ТРАКТОРОВ.</a:t>
            </a:r>
            <a:endParaRPr lang="ru-RU" dirty="0">
              <a:latin typeface="Times New Roman" pitchFamily="18" charset="0"/>
              <a:cs typeface="Times New Roman" pitchFamily="18" charset="0"/>
            </a:endParaRPr>
          </a:p>
        </p:txBody>
      </p:sp>
      <p:sp>
        <p:nvSpPr>
          <p:cNvPr id="4" name="Прямоугольник 3"/>
          <p:cNvSpPr/>
          <p:nvPr/>
        </p:nvSpPr>
        <p:spPr>
          <a:xfrm>
            <a:off x="3786182" y="6143644"/>
            <a:ext cx="4357718" cy="369332"/>
          </a:xfrm>
          <a:prstGeom prst="rect">
            <a:avLst/>
          </a:prstGeom>
        </p:spPr>
        <p:txBody>
          <a:bodyPr wrap="square">
            <a:spAutoFit/>
          </a:bodyPr>
          <a:lstStyle/>
          <a:p>
            <a:r>
              <a:rPr lang="ru-RU" dirty="0" smtClean="0"/>
              <a:t>Преподаватель                    С.А.Кондратенко</a:t>
            </a:r>
            <a:endParaRPr lang="ru-RU" dirty="0"/>
          </a:p>
        </p:txBody>
      </p:sp>
    </p:spTree>
  </p:cSld>
  <p:clrMapOvr>
    <a:masterClrMapping/>
  </p:clrMapOvr>
  <p:transition>
    <p:wheel spokes="8"/>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404664"/>
            <a:ext cx="8229600" cy="785818"/>
          </a:xfrm>
        </p:spPr>
        <p:txBody>
          <a:bodyPr>
            <a:normAutofit fontScale="90000"/>
          </a:bodyPr>
          <a:lstStyle/>
          <a:p>
            <a:r>
              <a:rPr lang="ru-RU" sz="4000" b="1" i="1" dirty="0" smtClean="0"/>
              <a:t>Гидромеханическая передача</a:t>
            </a:r>
            <a:r>
              <a:rPr lang="ru-RU" sz="4000" b="1" i="1" dirty="0" smtClean="0">
                <a:solidFill>
                  <a:schemeClr val="tx1"/>
                </a:solidFill>
              </a:rPr>
              <a:t/>
            </a:r>
            <a:br>
              <a:rPr lang="ru-RU" sz="4000" b="1" i="1" dirty="0" smtClean="0">
                <a:solidFill>
                  <a:schemeClr val="tx1"/>
                </a:solidFill>
              </a:rPr>
            </a:br>
            <a:endParaRPr lang="ru-RU" sz="4000" b="1" i="1" dirty="0"/>
          </a:p>
        </p:txBody>
      </p:sp>
      <p:sp>
        <p:nvSpPr>
          <p:cNvPr id="3" name="Содержимое 2"/>
          <p:cNvSpPr>
            <a:spLocks noGrp="1"/>
          </p:cNvSpPr>
          <p:nvPr>
            <p:ph idx="1"/>
          </p:nvPr>
        </p:nvSpPr>
        <p:spPr/>
        <p:txBody>
          <a:bodyPr>
            <a:normAutofit/>
          </a:bodyPr>
          <a:lstStyle/>
          <a:p>
            <a:pPr>
              <a:lnSpc>
                <a:spcPct val="120000"/>
              </a:lnSpc>
              <a:buNone/>
            </a:pPr>
            <a:r>
              <a:rPr lang="ru-RU" sz="3600" dirty="0" smtClean="0"/>
              <a:t>1.Гидромеханический гидротрансформатор.</a:t>
            </a:r>
            <a:endParaRPr lang="en-US" sz="3600" dirty="0" smtClean="0"/>
          </a:p>
          <a:p>
            <a:pPr>
              <a:lnSpc>
                <a:spcPct val="120000"/>
              </a:lnSpc>
              <a:buNone/>
            </a:pPr>
            <a:r>
              <a:rPr lang="en-US" sz="3600" dirty="0" smtClean="0"/>
              <a:t>2</a:t>
            </a:r>
            <a:r>
              <a:rPr lang="ru-RU" sz="3600" dirty="0" smtClean="0"/>
              <a:t>.Область использования, устройство и принцип действия.</a:t>
            </a:r>
          </a:p>
          <a:p>
            <a:pPr>
              <a:lnSpc>
                <a:spcPct val="120000"/>
              </a:lnSpc>
              <a:buNone/>
            </a:pPr>
            <a:r>
              <a:rPr lang="ru-RU" sz="3600" dirty="0" smtClean="0"/>
              <a:t>3.Коэфициент трансформации комплексного гидротрансформатора.</a:t>
            </a:r>
          </a:p>
          <a:p>
            <a:pPr>
              <a:lnSpc>
                <a:spcPct val="120000"/>
              </a:lnSpc>
              <a:buNone/>
            </a:pPr>
            <a:endParaRPr lang="ru-RU" sz="3600" dirty="0" smtClean="0"/>
          </a:p>
          <a:p>
            <a:pPr>
              <a:lnSpc>
                <a:spcPct val="120000"/>
              </a:lnSpc>
              <a:buNone/>
            </a:pPr>
            <a:endParaRPr lang="ru-RU" sz="3600" dirty="0" smtClean="0"/>
          </a:p>
          <a:p>
            <a:endParaRPr lang="ru-RU" sz="2800" dirty="0"/>
          </a:p>
        </p:txBody>
      </p:sp>
    </p:spTree>
  </p:cSld>
  <p:clrMapOvr>
    <a:masterClrMapping/>
  </p:clrMapOvr>
  <p:transition>
    <p:wheel spokes="8"/>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smtClean="0"/>
              <a:t/>
            </a:r>
            <a:br>
              <a:rPr lang="ru-RU" dirty="0" smtClean="0"/>
            </a:br>
            <a:r>
              <a:rPr lang="ru-RU" dirty="0" smtClean="0"/>
              <a:t/>
            </a:r>
            <a:br>
              <a:rPr lang="ru-RU" dirty="0" smtClean="0"/>
            </a:br>
            <a:r>
              <a:rPr lang="ru-RU" dirty="0" smtClean="0"/>
              <a:t>1.Гидромеханический трансформатор.</a:t>
            </a:r>
            <a:r>
              <a:rPr lang="en-US" dirty="0" smtClean="0"/>
              <a:t/>
            </a:r>
            <a:br>
              <a:rPr lang="en-US" dirty="0" smtClean="0"/>
            </a:br>
            <a:r>
              <a:rPr lang="ru-RU" dirty="0" smtClean="0"/>
              <a:t/>
            </a:r>
            <a:br>
              <a:rPr lang="ru-RU" dirty="0" smtClean="0"/>
            </a:br>
            <a:endParaRPr lang="ru-RU" dirty="0"/>
          </a:p>
        </p:txBody>
      </p:sp>
      <p:sp>
        <p:nvSpPr>
          <p:cNvPr id="5" name="Содержимое 4"/>
          <p:cNvSpPr>
            <a:spLocks noGrp="1"/>
          </p:cNvSpPr>
          <p:nvPr>
            <p:ph idx="1"/>
          </p:nvPr>
        </p:nvSpPr>
        <p:spPr>
          <a:xfrm>
            <a:off x="214282" y="1600200"/>
            <a:ext cx="8715436" cy="5069160"/>
          </a:xfrm>
        </p:spPr>
        <p:txBody>
          <a:bodyPr>
            <a:normAutofit fontScale="92500"/>
          </a:bodyPr>
          <a:lstStyle/>
          <a:p>
            <a:pPr algn="just">
              <a:buNone/>
            </a:pPr>
            <a:r>
              <a:rPr lang="ru-RU" dirty="0" smtClean="0"/>
              <a:t> </a:t>
            </a:r>
            <a:r>
              <a:rPr lang="en-US" dirty="0" smtClean="0"/>
              <a:t>   </a:t>
            </a:r>
            <a:r>
              <a:rPr lang="ru-RU" dirty="0" smtClean="0"/>
              <a:t>Трансмиссия трактора с механической и гидравлической передачей называется </a:t>
            </a:r>
            <a:r>
              <a:rPr lang="ru-RU" i="1" dirty="0" smtClean="0"/>
              <a:t>гидромеханической</a:t>
            </a:r>
            <a:r>
              <a:rPr lang="ru-RU" dirty="0" smtClean="0"/>
              <a:t>. Она является бесступенчатой, так как обеспечивает бесступенчатое изменение передаточного числа.</a:t>
            </a:r>
          </a:p>
          <a:p>
            <a:pPr algn="just">
              <a:buNone/>
            </a:pPr>
            <a:r>
              <a:rPr lang="ru-RU" dirty="0" smtClean="0"/>
              <a:t>    Гидравлическая передача представляет собой гидродинамический преобразователь крутящего момента, в котором преобразование крутящего момента осуществляется кинетической энергией жидкости, циркулирующей в замкнутом контуре.</a:t>
            </a:r>
            <a:endParaRPr lang="ru-RU" dirty="0"/>
          </a:p>
        </p:txBody>
      </p:sp>
    </p:spTree>
  </p:cSld>
  <p:clrMapOvr>
    <a:masterClrMapping/>
  </p:clrMapOvr>
  <p:transition>
    <p:wheel spokes="8"/>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http://www.studfiles.ru/html/2706/818/html_dR7W05m9jB.QmBC/htmlconvd-9tfqBA_html_m9be60e6.gif"/>
          <p:cNvPicPr>
            <a:picLocks noGrp="1"/>
          </p:cNvPicPr>
          <p:nvPr>
            <p:ph idx="1"/>
          </p:nvPr>
        </p:nvPicPr>
        <p:blipFill>
          <a:blip r:embed="rId2" cstate="print"/>
          <a:srcRect/>
          <a:stretch>
            <a:fillRect/>
          </a:stretch>
        </p:blipFill>
        <p:spPr bwMode="auto">
          <a:xfrm>
            <a:off x="179512" y="188640"/>
            <a:ext cx="8712968" cy="6336704"/>
          </a:xfrm>
          <a:prstGeom prst="rect">
            <a:avLst/>
          </a:prstGeom>
          <a:noFill/>
          <a:ln w="9525">
            <a:noFill/>
            <a:miter lim="800000"/>
            <a:headEnd/>
            <a:tailEnd/>
          </a:ln>
        </p:spPr>
      </p:pic>
    </p:spTree>
  </p:cSld>
  <p:clrMapOvr>
    <a:masterClrMapping/>
  </p:clrMapOvr>
  <p:transition>
    <p:wheel spokes="8"/>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20000"/>
          </a:bodyPr>
          <a:lstStyle/>
          <a:p>
            <a:pPr algn="just">
              <a:buNone/>
            </a:pPr>
            <a:r>
              <a:rPr lang="ru-RU" dirty="0" smtClean="0"/>
              <a:t> Гидротрансформатор (ГТР) на примере трактора Т-330 размещается в корпусе , прикрепленном к кожуху маховика двигателя, и состоит из трех основных частей: колес насоса  и турбины , реактора  с лопатками, роликовой муфты свободного хода </a:t>
            </a:r>
            <a:r>
              <a:rPr lang="ru-RU" i="1" dirty="0" smtClean="0"/>
              <a:t>.</a:t>
            </a:r>
            <a:r>
              <a:rPr lang="ru-RU" dirty="0" smtClean="0"/>
              <a:t> Фланец  насосного колеса прикреплен болтами к хвостовику , помещенному свободно на втулке . Зубчатая муфта  соединяет насос с маховиком. Опорами насоса впереди служит втулка </a:t>
            </a:r>
            <a:r>
              <a:rPr lang="ru-RU" i="1" dirty="0" smtClean="0"/>
              <a:t>, </a:t>
            </a:r>
            <a:r>
              <a:rPr lang="ru-RU" dirty="0" smtClean="0"/>
              <a:t>прикрепленная к маховику, с зади – роликовый подшипник </a:t>
            </a:r>
            <a:r>
              <a:rPr lang="ru-RU" i="1" dirty="0" smtClean="0"/>
              <a:t>, </a:t>
            </a:r>
            <a:r>
              <a:rPr lang="ru-RU" dirty="0" smtClean="0"/>
              <a:t>установленный внутренней обоймой на неподвижной оси реактора , а внешней во фланце  насосного колеса. Турбина </a:t>
            </a:r>
            <a:r>
              <a:rPr lang="ru-RU" i="1" dirty="0" smtClean="0"/>
              <a:t> </a:t>
            </a:r>
            <a:r>
              <a:rPr lang="ru-RU" dirty="0" smtClean="0"/>
              <a:t>помещена внутри замкнутого объема насоса на шариковых подшипниках  и </a:t>
            </a:r>
            <a:r>
              <a:rPr lang="ru-RU" i="1" dirty="0" smtClean="0"/>
              <a:t>.</a:t>
            </a:r>
            <a:r>
              <a:rPr lang="ru-RU" dirty="0" smtClean="0"/>
              <a:t> На заднем конце вала  турбины закреплен фланец </a:t>
            </a:r>
            <a:r>
              <a:rPr lang="ru-RU" i="1" dirty="0" smtClean="0"/>
              <a:t> </a:t>
            </a:r>
            <a:r>
              <a:rPr lang="ru-RU" dirty="0" smtClean="0"/>
              <a:t>карданной передачи, соединяющий ГТР со ступенчатой коробкой передач.</a:t>
            </a:r>
            <a:endParaRPr lang="ru-RU" dirty="0"/>
          </a:p>
        </p:txBody>
      </p:sp>
    </p:spTree>
  </p:cSld>
  <p:clrMapOvr>
    <a:masterClrMapping/>
  </p:clrMapOvr>
  <p:transition>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C:\Documents and Settings\Admin\Мои документы\Мои результаты сканирования\2008-09 (сен)\сканирование0002.jpg"/>
          <p:cNvPicPr>
            <a:picLocks noGrp="1"/>
          </p:cNvPicPr>
          <p:nvPr>
            <p:ph idx="1"/>
          </p:nvPr>
        </p:nvPicPr>
        <p:blipFill>
          <a:blip r:embed="rId2" cstate="print">
            <a:lum contrast="40000"/>
          </a:blip>
          <a:srcRect t="1388"/>
          <a:stretch>
            <a:fillRect/>
          </a:stretch>
        </p:blipFill>
        <p:spPr bwMode="auto">
          <a:xfrm rot="120000">
            <a:off x="1402591" y="356662"/>
            <a:ext cx="6628240" cy="6320854"/>
          </a:xfrm>
          <a:prstGeom prst="rect">
            <a:avLst/>
          </a:prstGeom>
          <a:noFill/>
          <a:ln w="9525">
            <a:noFill/>
            <a:miter lim="800000"/>
            <a:headEnd/>
            <a:tailEnd/>
          </a:ln>
        </p:spPr>
      </p:pic>
    </p:spTree>
  </p:cSld>
  <p:clrMapOvr>
    <a:masterClrMapping/>
  </p:clrMapOvr>
  <p:transition>
    <p:wheel spokes="8"/>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188640"/>
            <a:ext cx="9144000" cy="6669360"/>
          </a:xfrm>
        </p:spPr>
        <p:txBody>
          <a:bodyPr>
            <a:normAutofit fontScale="77500" lnSpcReduction="20000"/>
          </a:bodyPr>
          <a:lstStyle/>
          <a:p>
            <a:pPr algn="just">
              <a:buNone/>
            </a:pPr>
            <a:r>
              <a:rPr lang="ru-RU" dirty="0" smtClean="0"/>
              <a:t> Реактор </a:t>
            </a:r>
            <a:r>
              <a:rPr lang="ru-RU" i="1" dirty="0" smtClean="0"/>
              <a:t> </a:t>
            </a:r>
            <a:r>
              <a:rPr lang="ru-RU" dirty="0" smtClean="0"/>
              <a:t>установлен на шариковых подшипниках  на неподвижной оси  и связан с ней через роликовую муфту свободного хода </a:t>
            </a:r>
            <a:r>
              <a:rPr lang="ru-RU" i="1" dirty="0" smtClean="0"/>
              <a:t>.</a:t>
            </a:r>
            <a:endParaRPr lang="ru-RU" dirty="0" smtClean="0"/>
          </a:p>
          <a:p>
            <a:pPr algn="just">
              <a:buNone/>
            </a:pPr>
            <a:r>
              <a:rPr lang="ru-RU" dirty="0" smtClean="0"/>
              <a:t>    Проходы между лопатками насоса, турбины и реактора образуют заполненную рабочей жидкостью полость, называемую </a:t>
            </a:r>
            <a:r>
              <a:rPr lang="ru-RU" i="1" dirty="0" smtClean="0"/>
              <a:t>кругом циркуляции.</a:t>
            </a:r>
            <a:endParaRPr lang="ru-RU" dirty="0" smtClean="0"/>
          </a:p>
          <a:p>
            <a:pPr algn="just">
              <a:buNone/>
            </a:pPr>
            <a:r>
              <a:rPr lang="ru-RU" i="1" dirty="0" smtClean="0"/>
              <a:t>    </a:t>
            </a:r>
            <a:r>
              <a:rPr lang="ru-RU" dirty="0" smtClean="0"/>
              <a:t>Для обеспечения нормального состояния рабочей жидкости служит система подпитки и охлаждения, включающая насос подпитки </a:t>
            </a:r>
            <a:r>
              <a:rPr lang="ru-RU" i="1" dirty="0" smtClean="0"/>
              <a:t>,</a:t>
            </a:r>
            <a:r>
              <a:rPr lang="ru-RU" dirty="0" smtClean="0"/>
              <a:t> картер </a:t>
            </a:r>
            <a:r>
              <a:rPr lang="ru-RU" i="1" dirty="0" smtClean="0"/>
              <a:t> </a:t>
            </a:r>
            <a:r>
              <a:rPr lang="ru-RU" dirty="0" smtClean="0"/>
              <a:t>с заборником, систему каналов и масловоздушный радиатор. Рабочая жидкость подается в ГТР под давлением по каналу </a:t>
            </a:r>
            <a:r>
              <a:rPr lang="ru-RU" i="1" dirty="0" smtClean="0"/>
              <a:t>а</a:t>
            </a:r>
            <a:r>
              <a:rPr lang="ru-RU" dirty="0" smtClean="0"/>
              <a:t> и отводится из него по каналу </a:t>
            </a:r>
            <a:r>
              <a:rPr lang="ru-RU" i="1" dirty="0" smtClean="0"/>
              <a:t>б</a:t>
            </a:r>
            <a:r>
              <a:rPr lang="ru-RU" dirty="0" smtClean="0"/>
              <a:t> оси реактора в радиатор. Уплотнительное кольцо препятствует утечке жидкости из круга циркуляции, лабиринт </a:t>
            </a:r>
            <a:r>
              <a:rPr lang="ru-RU" i="1" dirty="0" smtClean="0"/>
              <a:t> </a:t>
            </a:r>
            <a:r>
              <a:rPr lang="ru-RU" dirty="0" smtClean="0"/>
              <a:t>и маслосгонная резьба на фланце  предупреждают утечку жидкости из корпуса .</a:t>
            </a:r>
          </a:p>
          <a:p>
            <a:pPr algn="just">
              <a:buNone/>
            </a:pPr>
            <a:r>
              <a:rPr lang="ru-RU" dirty="0" smtClean="0"/>
              <a:t>    В ГТР размеры колес и формы лопаток насоса, турбины и реактора подобраны так, чтобы частота вращения ведомого вала  турбины в рабочем диапазоне была меньше, а крутящий момент на этом валу больше, чем на валу двигателя.</a:t>
            </a:r>
            <a:endParaRPr lang="ru-RU" dirty="0"/>
          </a:p>
        </p:txBody>
      </p:sp>
    </p:spTree>
  </p:cSld>
  <p:clrMapOvr>
    <a:masterClrMapping/>
  </p:clrMapOvr>
  <p:transition>
    <p:wheel spokes="8"/>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8929718" cy="6858000"/>
          </a:xfrm>
        </p:spPr>
        <p:txBody>
          <a:bodyPr>
            <a:normAutofit fontScale="70000" lnSpcReduction="20000"/>
          </a:bodyPr>
          <a:lstStyle/>
          <a:p>
            <a:pPr algn="just">
              <a:buNone/>
            </a:pPr>
            <a:r>
              <a:rPr lang="ru-RU" dirty="0" smtClean="0"/>
              <a:t> </a:t>
            </a:r>
            <a:r>
              <a:rPr lang="ru-RU" sz="3400" dirty="0" smtClean="0"/>
              <a:t>При вращении насоса  в режиме преобразования крутящего момента рабочая жидкость под действием центробежной силы перемещается вдоль его лопаток и, попав на лопатки турбины, приводит ее во вращение. Из турбины жидкость попадает на лопатки реактора. Реактор неподвижен – его вращению противодействуют ролики муфты свободного хода. В реакторе вращательное движение жидкости меняет свое направление на противоположное и передает насосу крутящий момент, дополнительный крутящему моменту двигателя. Этим воздействием реактора на поток жидкости достигается преобразующее действие ГТР, и крутящий момент на валу турбины возрастает, достигая суммы моментов насоса и реактора. При малых нагрузках момент сопротивления вращению турбины снижается, а частота вращения возрастает. Жидкость поступает на лопатки реактора под измененным углом, и создаваемый им момент уменьшается, а следовательно, снижаются моменты на валах насоса и турбины. Когда падение нагрузки достигнет определенного предела, выходящий из турбины поток жидкости будет действовать на лопатки реактора в направлении вращения насоса и турбины, поэтому ролики муфты свободного хода расклиниваются, и реактор начинает свободно вращаться на подшипниках : ГТР переходит на режим работы гидромуфты.</a:t>
            </a:r>
            <a:endParaRPr lang="ru-RU" sz="3400" dirty="0"/>
          </a:p>
        </p:txBody>
      </p:sp>
    </p:spTree>
  </p:cSld>
  <p:clrMapOvr>
    <a:masterClrMapping/>
  </p:clrMapOvr>
  <p:transition>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8929718" cy="6858000"/>
          </a:xfrm>
        </p:spPr>
        <p:txBody>
          <a:bodyPr>
            <a:normAutofit fontScale="77500" lnSpcReduction="20000"/>
          </a:bodyPr>
          <a:lstStyle/>
          <a:p>
            <a:pPr algn="just">
              <a:buNone/>
            </a:pPr>
            <a:r>
              <a:rPr lang="ru-RU" dirty="0" smtClean="0"/>
              <a:t>      Рассмотренный ГТР является </a:t>
            </a:r>
            <a:r>
              <a:rPr lang="ru-RU" i="1" dirty="0" smtClean="0"/>
              <a:t>трехколесным, одноступенчатым, </a:t>
            </a:r>
            <a:r>
              <a:rPr lang="ru-RU" dirty="0" smtClean="0"/>
              <a:t>так как имеет три колеса и одну турбину. Он называется </a:t>
            </a:r>
            <a:r>
              <a:rPr lang="ru-RU" i="1" dirty="0" smtClean="0"/>
              <a:t>комплексным, </a:t>
            </a:r>
            <a:r>
              <a:rPr lang="ru-RU" dirty="0" smtClean="0"/>
              <a:t>так как может выполнять не только основную функцию преобразователя крутящего момента, но и работать в качестве гидромуфты.</a:t>
            </a:r>
          </a:p>
          <a:p>
            <a:pPr algn="just">
              <a:buNone/>
            </a:pPr>
            <a:r>
              <a:rPr lang="ru-RU" dirty="0" smtClean="0"/>
              <a:t>     Конструкция турбины влияет на основные параметры ГТР. В одноступенчатых ГТР различают турбины </a:t>
            </a:r>
            <a:r>
              <a:rPr lang="ru-RU" i="1" dirty="0" smtClean="0"/>
              <a:t>центробежного, осевого </a:t>
            </a:r>
            <a:r>
              <a:rPr lang="ru-RU" dirty="0" smtClean="0"/>
              <a:t>и </a:t>
            </a:r>
            <a:r>
              <a:rPr lang="ru-RU" i="1" dirty="0" smtClean="0"/>
              <a:t>центростремительного </a:t>
            </a:r>
            <a:r>
              <a:rPr lang="ru-RU" dirty="0" smtClean="0"/>
              <a:t>типа. Последняя использована в рассмотренном ГТР. Центростремительные турбины превосходят осевые и центробежные по к.п.д., но несколько уступают им по преобразующим свойствам.</a:t>
            </a:r>
          </a:p>
          <a:p>
            <a:pPr algn="just">
              <a:buNone/>
            </a:pPr>
            <a:r>
              <a:rPr lang="ru-RU" dirty="0" smtClean="0"/>
              <a:t>    Преобразование крутящего момента ГТР оценивается </a:t>
            </a:r>
            <a:r>
              <a:rPr lang="ru-RU" i="1" dirty="0" smtClean="0"/>
              <a:t>коэффициентом трансформации, </a:t>
            </a:r>
            <a:r>
              <a:rPr lang="ru-RU" dirty="0" smtClean="0"/>
              <a:t>который представляет отношение крутящего момента турбины к крутящему моменту насоса.</a:t>
            </a:r>
          </a:p>
          <a:p>
            <a:pPr algn="just">
              <a:buNone/>
            </a:pPr>
            <a:r>
              <a:rPr lang="ru-RU" dirty="0" smtClean="0"/>
              <a:t>    Передаточное отношение ГТР определяется как отношение частоты вращения вала турбины к частоте вращения вала насоса. Возникающие при работе гидротрансформатора гидравлические потери оцениваются к.п.д., равным отношению мощности на валу турбины к мощности на валу насоса. </a:t>
            </a:r>
            <a:endParaRPr lang="ru-RU" dirty="0"/>
          </a:p>
        </p:txBody>
      </p:sp>
    </p:spTree>
  </p:cSld>
  <p:clrMapOvr>
    <a:masterClrMapping/>
  </p:clrMapOvr>
  <p:transition>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669360"/>
          </a:xfrm>
        </p:spPr>
        <p:txBody>
          <a:bodyPr>
            <a:normAutofit fontScale="77500" lnSpcReduction="20000"/>
          </a:bodyPr>
          <a:lstStyle/>
          <a:p>
            <a:pPr>
              <a:buNone/>
            </a:pPr>
            <a:r>
              <a:rPr lang="ru-RU" dirty="0" smtClean="0"/>
              <a:t>     По характеру взаимодействия ГТР с двигателем различают </a:t>
            </a:r>
            <a:r>
              <a:rPr lang="ru-RU" i="1" dirty="0" smtClean="0"/>
              <a:t>непрозрачные </a:t>
            </a:r>
            <a:r>
              <a:rPr lang="ru-RU" dirty="0" smtClean="0"/>
              <a:t>и </a:t>
            </a:r>
            <a:r>
              <a:rPr lang="ru-RU" i="1" dirty="0" smtClean="0"/>
              <a:t>прозрачные </a:t>
            </a:r>
            <a:r>
              <a:rPr lang="ru-RU" dirty="0" smtClean="0"/>
              <a:t>ГТР. У непрозрачного ГТР изменение нагрузки на валу турбины не влияет на изменение нагрузки насоса, а следовательно, на режим работы двигателя.</a:t>
            </a:r>
          </a:p>
          <a:p>
            <a:pPr>
              <a:buNone/>
            </a:pPr>
            <a:r>
              <a:rPr lang="ru-RU" dirty="0" smtClean="0"/>
              <a:t>    График к.п.д. и коэффициента трансформации (</a:t>
            </a:r>
            <a:r>
              <a:rPr lang="ru-RU" i="1" dirty="0" err="1" smtClean="0"/>
              <a:t>k</a:t>
            </a:r>
            <a:r>
              <a:rPr lang="ru-RU" baseline="-25000" dirty="0" err="1" smtClean="0"/>
              <a:t>гт</a:t>
            </a:r>
            <a:r>
              <a:rPr lang="ru-RU" dirty="0" smtClean="0"/>
              <a:t>)в зависимости от передаточных отношений называется </a:t>
            </a:r>
            <a:r>
              <a:rPr lang="ru-RU" i="1" dirty="0" smtClean="0"/>
              <a:t>характеристикой гидротрансформатора.</a:t>
            </a:r>
            <a:r>
              <a:rPr lang="ru-RU" dirty="0" smtClean="0"/>
              <a:t> Из характеристики видно, что при возросшем сопротивлении движению скорость машины снижается, обороты турбины падают. Наибольшего значения </a:t>
            </a:r>
            <a:r>
              <a:rPr lang="ru-RU" i="1" dirty="0" err="1" smtClean="0"/>
              <a:t>k</a:t>
            </a:r>
            <a:r>
              <a:rPr lang="ru-RU" baseline="-25000" dirty="0" err="1" smtClean="0"/>
              <a:t>гт</a:t>
            </a:r>
            <a:r>
              <a:rPr lang="ru-RU" dirty="0" smtClean="0"/>
              <a:t> достигает при заторможенной турбине (точка </a:t>
            </a:r>
            <a:r>
              <a:rPr lang="ru-RU" i="1" dirty="0" smtClean="0"/>
              <a:t>Б</a:t>
            </a:r>
            <a:r>
              <a:rPr lang="ru-RU" dirty="0" smtClean="0"/>
              <a:t>). Точка </a:t>
            </a:r>
            <a:r>
              <a:rPr lang="ru-RU" i="1" dirty="0" smtClean="0"/>
              <a:t>А</a:t>
            </a:r>
            <a:r>
              <a:rPr lang="ru-RU" dirty="0" smtClean="0"/>
              <a:t> кривой </a:t>
            </a:r>
            <a:r>
              <a:rPr lang="ru-RU" dirty="0" err="1" smtClean="0"/>
              <a:t>η</a:t>
            </a:r>
            <a:r>
              <a:rPr lang="ru-RU" baseline="-25000" dirty="0" err="1" smtClean="0"/>
              <a:t>гт</a:t>
            </a:r>
            <a:r>
              <a:rPr lang="ru-RU" dirty="0" smtClean="0"/>
              <a:t>=</a:t>
            </a:r>
            <a:r>
              <a:rPr lang="en-US" i="1" dirty="0" smtClean="0"/>
              <a:t>f</a:t>
            </a:r>
            <a:r>
              <a:rPr lang="ru-RU" dirty="0" smtClean="0"/>
              <a:t>(</a:t>
            </a:r>
            <a:r>
              <a:rPr lang="en-US" i="1" dirty="0" err="1" smtClean="0"/>
              <a:t>i</a:t>
            </a:r>
            <a:r>
              <a:rPr lang="ru-RU" baseline="-25000" dirty="0" err="1" smtClean="0"/>
              <a:t>гт</a:t>
            </a:r>
            <a:r>
              <a:rPr lang="ru-RU" dirty="0" smtClean="0"/>
              <a:t>) дает </a:t>
            </a:r>
            <a:r>
              <a:rPr lang="ru-RU" i="1" dirty="0" smtClean="0"/>
              <a:t>мах </a:t>
            </a:r>
            <a:r>
              <a:rPr lang="ru-RU" dirty="0" smtClean="0"/>
              <a:t>значение к.п.д. гидротрансформатора (0,85—0,88).оптимальные значения к.п.д. лежат в узком интервале передаточных отношений. Для полного и экономичного использования мощности двигателя гидротрансформатор при работе с низким к.п.д. переводится на режим гидромуфты или блокируется, участвуя только в передаче крутящего момента. На характеристики переход гидротрансформатора в режим гидромуфты соответствует точками </a:t>
            </a:r>
            <a:r>
              <a:rPr lang="ru-RU" i="1" dirty="0" smtClean="0"/>
              <a:t>В </a:t>
            </a:r>
            <a:r>
              <a:rPr lang="ru-RU" dirty="0" smtClean="0"/>
              <a:t>и </a:t>
            </a:r>
            <a:r>
              <a:rPr lang="ru-RU" i="1" dirty="0" smtClean="0"/>
              <a:t>В­’.</a:t>
            </a:r>
            <a:endParaRPr lang="ru-RU" dirty="0" smtClean="0"/>
          </a:p>
          <a:p>
            <a:pPr>
              <a:buNone/>
            </a:pPr>
            <a:r>
              <a:rPr lang="ru-RU" dirty="0" smtClean="0"/>
              <a:t> </a:t>
            </a:r>
            <a:endParaRPr lang="ru-RU" dirty="0"/>
          </a:p>
        </p:txBody>
      </p:sp>
    </p:spTree>
  </p:cSld>
  <p:clrMapOvr>
    <a:masterClrMapping/>
  </p:clrMapOvr>
  <p:transition>
    <p:wheel spokes="8"/>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Содержимое 3" descr="C:\Documents and Settings\Admin\Мои документы\Мои результаты сканирования\2008-09 (сен)\сканирование0005.jpg"/>
          <p:cNvPicPr>
            <a:picLocks noGrp="1"/>
          </p:cNvPicPr>
          <p:nvPr>
            <p:ph idx="1"/>
          </p:nvPr>
        </p:nvPicPr>
        <p:blipFill>
          <a:blip r:embed="rId2" cstate="print">
            <a:lum contrast="40000"/>
          </a:blip>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p:wheel spokes="8"/>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714480" y="357166"/>
            <a:ext cx="5828634" cy="1323439"/>
          </a:xfrm>
          <a:prstGeom prst="rect">
            <a:avLst/>
          </a:prstGeom>
        </p:spPr>
        <p:txBody>
          <a:bodyPr wrap="square">
            <a:spAutoFit/>
          </a:bodyPr>
          <a:lstStyle/>
          <a:p>
            <a:pPr algn="ctr"/>
            <a:r>
              <a:rPr lang="ru-RU" sz="4000" dirty="0" smtClean="0">
                <a:latin typeface="Courier New" pitchFamily="49" charset="0"/>
                <a:cs typeface="Courier New" pitchFamily="49" charset="0"/>
              </a:rPr>
              <a:t>Спасибо за     внимание.</a:t>
            </a:r>
            <a:endParaRPr lang="ru-RU" sz="4000" dirty="0"/>
          </a:p>
        </p:txBody>
      </p:sp>
      <p:pic>
        <p:nvPicPr>
          <p:cNvPr id="1026" name="Picture 2"/>
          <p:cNvPicPr>
            <a:picLocks noChangeAspect="1" noChangeArrowheads="1"/>
          </p:cNvPicPr>
          <p:nvPr/>
        </p:nvPicPr>
        <p:blipFill>
          <a:blip r:embed="rId2" cstate="print"/>
          <a:srcRect/>
          <a:stretch>
            <a:fillRect/>
          </a:stretch>
        </p:blipFill>
        <p:spPr bwMode="auto">
          <a:xfrm>
            <a:off x="928662" y="1643050"/>
            <a:ext cx="7000924" cy="4786346"/>
          </a:xfrm>
          <a:prstGeom prst="rect">
            <a:avLst/>
          </a:prstGeom>
          <a:noFill/>
          <a:ln w="9525">
            <a:noFill/>
            <a:miter lim="800000"/>
            <a:headEnd/>
            <a:tailEnd/>
          </a:ln>
          <a:effectLst/>
        </p:spPr>
      </p:pic>
    </p:spTree>
  </p:cSld>
  <p:clrMapOvr>
    <a:masterClrMapping/>
  </p:clrMapOvr>
  <p:transition>
    <p:wheel spokes="8"/>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Техническая">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1122</TotalTime>
  <Words>820</Words>
  <Application>Microsoft Office PowerPoint</Application>
  <PresentationFormat>Экран (4:3)</PresentationFormat>
  <Paragraphs>24</Paragraphs>
  <Slides>12</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12</vt:i4>
      </vt:variant>
    </vt:vector>
  </HeadingPairs>
  <TitlesOfParts>
    <vt:vector size="13" baseType="lpstr">
      <vt:lpstr>Тема Office</vt:lpstr>
      <vt:lpstr>УСТРОЙСТВО ТРАКТОРОВ.</vt:lpstr>
      <vt:lpstr>Гидромеханическая передача </vt:lpstr>
      <vt:lpstr>  1.Гидромеханический трансформатор.  </vt:lpstr>
      <vt:lpstr>Слайд 4</vt:lpstr>
      <vt:lpstr>Слайд 5</vt:lpstr>
      <vt:lpstr>Слайд 6</vt:lpstr>
      <vt:lpstr>Слайд 7</vt:lpstr>
      <vt:lpstr>Слайд 8</vt:lpstr>
      <vt:lpstr>Слайд 9</vt:lpstr>
      <vt:lpstr>Слайд 10</vt:lpstr>
      <vt:lpstr>Слайд 11</vt:lpstr>
      <vt:lpstr>Слайд 12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Тема:  Кривошипно-шатунный механизм. </dc:title>
  <dc:creator>ВП</dc:creator>
  <cp:lastModifiedBy>Пользователь Windows</cp:lastModifiedBy>
  <cp:revision>101</cp:revision>
  <dcterms:created xsi:type="dcterms:W3CDTF">2010-02-27T05:30:45Z</dcterms:created>
  <dcterms:modified xsi:type="dcterms:W3CDTF">2025-02-12T06:14:32Z</dcterms:modified>
</cp:coreProperties>
</file>